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3" r:id="rId7"/>
    <p:sldId id="276" r:id="rId8"/>
    <p:sldId id="260" r:id="rId9"/>
    <p:sldId id="261" r:id="rId10"/>
    <p:sldId id="277" r:id="rId11"/>
    <p:sldId id="262" r:id="rId12"/>
    <p:sldId id="278" r:id="rId13"/>
    <p:sldId id="294" r:id="rId14"/>
    <p:sldId id="295" r:id="rId15"/>
    <p:sldId id="275" r:id="rId16"/>
  </p:sldIdLst>
  <p:sldSz cx="18288000" cy="10287000"/>
  <p:notesSz cx="6858000" cy="9144000"/>
  <p:embeddedFontLst>
    <p:embeddedFont>
      <p:font typeface="汉仪粗黑简" panose="02010600000101010101" charset="-122"/>
      <p:regular r:id="rId21"/>
    </p:embeddedFont>
    <p:embeddedFont>
      <p:font typeface="思源黑体 2" panose="020B0500000000000000" charset="-12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099"/>
        <p:guide pos="29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.png"/><Relationship Id="rId7" Type="http://schemas.openxmlformats.org/officeDocument/2006/relationships/image" Target="../media/image11.sv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svg"/><Relationship Id="rId3" Type="http://schemas.openxmlformats.org/officeDocument/2006/relationships/image" Target="../media/image22.png"/><Relationship Id="rId2" Type="http://schemas.openxmlformats.org/officeDocument/2006/relationships/image" Target="../media/image6.sv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jpeg"/><Relationship Id="rId7" Type="http://schemas.openxmlformats.org/officeDocument/2006/relationships/image" Target="../media/image11.sv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svg"/><Relationship Id="rId3" Type="http://schemas.openxmlformats.org/officeDocument/2006/relationships/image" Target="../media/image22.png"/><Relationship Id="rId2" Type="http://schemas.openxmlformats.org/officeDocument/2006/relationships/image" Target="../media/image6.sv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10.png"/><Relationship Id="rId7" Type="http://schemas.openxmlformats.org/officeDocument/2006/relationships/image" Target="../media/image6.svg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.svg"/><Relationship Id="rId10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6.sv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5.png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10.png"/><Relationship Id="rId7" Type="http://schemas.openxmlformats.org/officeDocument/2006/relationships/image" Target="../media/image6.svg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.svg"/><Relationship Id="rId10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hyperlink" Target="https://www.figma.com/file/ElxFBhdK5dyF7CjSF5U15M/%E7%95%8C%E9%9D%A2%E5%8E%9F%E5%9E%8B-(Copy)?type=design&amp;node-id=0%3A1&amp;mode=design&amp;t=5AlZhBDK2SlSLgSs-1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svg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10.png"/><Relationship Id="rId7" Type="http://schemas.openxmlformats.org/officeDocument/2006/relationships/image" Target="../media/image6.svg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.svg"/><Relationship Id="rId10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6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6.sv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6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10.png"/><Relationship Id="rId7" Type="http://schemas.openxmlformats.org/officeDocument/2006/relationships/image" Target="../media/image6.svg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.svg"/><Relationship Id="rId10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63050" y="0"/>
            <a:ext cx="9185564" cy="10287000"/>
          </a:xfrm>
          <a:custGeom>
            <a:avLst/>
            <a:gdLst/>
            <a:ahLst/>
            <a:cxnLst/>
            <a:rect l="l" t="t" r="r" b="b"/>
            <a:pathLst>
              <a:path w="9185564" h="10287000">
                <a:moveTo>
                  <a:pt x="0" y="0"/>
                </a:moveTo>
                <a:lnTo>
                  <a:pt x="9185564" y="0"/>
                </a:lnTo>
                <a:lnTo>
                  <a:pt x="91855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99096" b="-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5632" y="7120174"/>
            <a:ext cx="1274836" cy="1274836"/>
          </a:xfrm>
          <a:custGeom>
            <a:avLst/>
            <a:gdLst/>
            <a:ahLst/>
            <a:cxnLst/>
            <a:rect l="l" t="t" r="r" b="b"/>
            <a:pathLst>
              <a:path w="1274836" h="1274836">
                <a:moveTo>
                  <a:pt x="0" y="0"/>
                </a:moveTo>
                <a:lnTo>
                  <a:pt x="1274836" y="0"/>
                </a:lnTo>
                <a:lnTo>
                  <a:pt x="1274836" y="1274837"/>
                </a:lnTo>
                <a:lnTo>
                  <a:pt x="0" y="1274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752600" y="6884344"/>
            <a:ext cx="2496210" cy="555774"/>
            <a:chOff x="0" y="0"/>
            <a:chExt cx="740816" cy="164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816" cy="164940"/>
            </a:xfrm>
            <a:custGeom>
              <a:avLst/>
              <a:gdLst/>
              <a:ahLst/>
              <a:cxnLst/>
              <a:rect l="l" t="t" r="r" b="b"/>
              <a:pathLst>
                <a:path w="740816" h="164940">
                  <a:moveTo>
                    <a:pt x="82470" y="0"/>
                  </a:moveTo>
                  <a:lnTo>
                    <a:pt x="658346" y="0"/>
                  </a:lnTo>
                  <a:cubicBezTo>
                    <a:pt x="680218" y="0"/>
                    <a:pt x="701195" y="8689"/>
                    <a:pt x="716661" y="24155"/>
                  </a:cubicBezTo>
                  <a:cubicBezTo>
                    <a:pt x="732127" y="39621"/>
                    <a:pt x="740816" y="60598"/>
                    <a:pt x="740816" y="82470"/>
                  </a:cubicBezTo>
                  <a:lnTo>
                    <a:pt x="740816" y="82470"/>
                  </a:lnTo>
                  <a:cubicBezTo>
                    <a:pt x="740816" y="128017"/>
                    <a:pt x="703893" y="164940"/>
                    <a:pt x="658346" y="164940"/>
                  </a:cubicBezTo>
                  <a:lnTo>
                    <a:pt x="82470" y="164940"/>
                  </a:lnTo>
                  <a:cubicBezTo>
                    <a:pt x="36923" y="164940"/>
                    <a:pt x="0" y="128017"/>
                    <a:pt x="0" y="82470"/>
                  </a:cubicBezTo>
                  <a:lnTo>
                    <a:pt x="0" y="82470"/>
                  </a:lnTo>
                  <a:cubicBezTo>
                    <a:pt x="0" y="36923"/>
                    <a:pt x="36923" y="0"/>
                    <a:pt x="824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FC0FF">
                    <a:alpha val="100000"/>
                  </a:srgbClr>
                </a:gs>
                <a:gs pos="100000">
                  <a:srgbClr val="2080F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740816" cy="183990"/>
            </a:xfrm>
            <a:prstGeom prst="rect">
              <a:avLst/>
            </a:prstGeom>
          </p:spPr>
          <p:txBody>
            <a:bodyPr lIns="45083" tIns="45083" rIns="45083" bIns="45083" rtlCol="0" anchor="ctr"/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1965971"/>
            <a:ext cx="770562" cy="770562"/>
          </a:xfrm>
          <a:custGeom>
            <a:avLst/>
            <a:gdLst/>
            <a:ahLst/>
            <a:cxnLst/>
            <a:rect l="l" t="t" r="r" b="b"/>
            <a:pathLst>
              <a:path w="770562" h="770562">
                <a:moveTo>
                  <a:pt x="0" y="0"/>
                </a:moveTo>
                <a:lnTo>
                  <a:pt x="770562" y="0"/>
                </a:lnTo>
                <a:lnTo>
                  <a:pt x="770562" y="770562"/>
                </a:lnTo>
                <a:lnTo>
                  <a:pt x="0" y="770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99144" y="6498256"/>
            <a:ext cx="431726" cy="431726"/>
          </a:xfrm>
          <a:custGeom>
            <a:avLst/>
            <a:gdLst/>
            <a:ahLst/>
            <a:cxnLst/>
            <a:rect l="l" t="t" r="r" b="b"/>
            <a:pathLst>
              <a:path w="431726" h="431726">
                <a:moveTo>
                  <a:pt x="0" y="0"/>
                </a:moveTo>
                <a:lnTo>
                  <a:pt x="431726" y="0"/>
                </a:lnTo>
                <a:lnTo>
                  <a:pt x="431726" y="431727"/>
                </a:lnTo>
                <a:lnTo>
                  <a:pt x="0" y="43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77365" y="2879090"/>
            <a:ext cx="2530475" cy="782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110"/>
              </a:lnSpc>
            </a:pPr>
            <a:r>
              <a:rPr lang="en-US" sz="60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NSD</a:t>
            </a:r>
            <a:endParaRPr lang="en-US" sz="6000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61425" y="6993003"/>
            <a:ext cx="2278561" cy="33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5"/>
              </a:lnSpc>
            </a:pPr>
            <a:r>
              <a:rPr lang="zh-CN" altLang="en-US" sz="28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第八小组</a:t>
            </a:r>
            <a:endParaRPr lang="zh-CN" altLang="en-US" sz="28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52600" y="3695700"/>
            <a:ext cx="8715375" cy="169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250"/>
              </a:lnSpc>
            </a:pPr>
            <a:r>
              <a:rPr lang="zh-CN" altLang="en-US" sz="11500" spc="397">
                <a:solidFill>
                  <a:srgbClr val="272727"/>
                </a:solidFill>
                <a:latin typeface="汉仪粗黑简" panose="02010600000101010101" charset="-122"/>
                <a:ea typeface="汉仪粗黑简" panose="02010600000101010101" charset="-122"/>
              </a:rPr>
              <a:t>课表小助手</a:t>
            </a:r>
            <a:endParaRPr lang="zh-CN" altLang="en-US" sz="11500" spc="397">
              <a:solidFill>
                <a:srgbClr val="272727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52600" y="5600629"/>
            <a:ext cx="390525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zh-CN" altLang="en-US" sz="2800" spc="96">
                <a:solidFill>
                  <a:srgbClr val="272727"/>
                </a:solidFill>
                <a:latin typeface="汉仪粗黑简" panose="02010600000101010101" charset="-122"/>
                <a:ea typeface="汉仪粗黑简" panose="02010600000101010101" charset="-122"/>
              </a:rPr>
              <a:t>界面原型迭代汇报</a:t>
            </a:r>
            <a:endParaRPr lang="zh-CN" altLang="en-US" sz="2800" spc="96">
              <a:solidFill>
                <a:srgbClr val="272727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982" y="489964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982" y="958402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9"/>
                </a:lnTo>
                <a:lnTo>
                  <a:pt x="0" y="3125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6982" y="1423361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43900" y="1863037"/>
            <a:ext cx="8923282" cy="8423962"/>
          </a:xfrm>
          <a:custGeom>
            <a:avLst/>
            <a:gdLst/>
            <a:ahLst/>
            <a:cxnLst/>
            <a:rect l="l" t="t" r="r" b="b"/>
            <a:pathLst>
              <a:path w="8923282" h="8423962">
                <a:moveTo>
                  <a:pt x="0" y="0"/>
                </a:moveTo>
                <a:lnTo>
                  <a:pt x="8923283" y="0"/>
                </a:lnTo>
                <a:lnTo>
                  <a:pt x="8923283" y="8423963"/>
                </a:lnTo>
                <a:lnTo>
                  <a:pt x="0" y="8423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76513" y="3696988"/>
            <a:ext cx="5980695" cy="5779509"/>
          </a:xfrm>
          <a:custGeom>
            <a:avLst/>
            <a:gdLst/>
            <a:ahLst/>
            <a:cxnLst/>
            <a:rect l="l" t="t" r="r" b="b"/>
            <a:pathLst>
              <a:path w="5980695" h="5779509">
                <a:moveTo>
                  <a:pt x="0" y="0"/>
                </a:moveTo>
                <a:lnTo>
                  <a:pt x="5980695" y="0"/>
                </a:lnTo>
                <a:lnTo>
                  <a:pt x="5980695" y="5779509"/>
                </a:lnTo>
                <a:lnTo>
                  <a:pt x="0" y="5779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2630" y="1888490"/>
            <a:ext cx="16722725" cy="7439660"/>
          </a:xfrm>
          <a:custGeom>
            <a:avLst/>
            <a:gdLst/>
            <a:ahLst/>
            <a:cxnLst/>
            <a:rect l="l" t="t" r="r" b="b"/>
            <a:pathLst>
              <a:path w="5966446" h="7439710">
                <a:moveTo>
                  <a:pt x="0" y="0"/>
                </a:moveTo>
                <a:lnTo>
                  <a:pt x="5966446" y="0"/>
                </a:lnTo>
                <a:lnTo>
                  <a:pt x="5966446" y="7439710"/>
                </a:lnTo>
                <a:lnTo>
                  <a:pt x="0" y="7439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19200" y="753110"/>
            <a:ext cx="516191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功能特性与</a:t>
            </a: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优点</a:t>
            </a:r>
            <a:endParaRPr lang="zh-CN" altLang="en-US" sz="48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510" y="2476500"/>
            <a:ext cx="15849600" cy="6183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982" y="489964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982" y="958402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9"/>
                </a:lnTo>
                <a:lnTo>
                  <a:pt x="0" y="3125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6982" y="1423361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43900" y="1863037"/>
            <a:ext cx="8923282" cy="8423962"/>
          </a:xfrm>
          <a:custGeom>
            <a:avLst/>
            <a:gdLst/>
            <a:ahLst/>
            <a:cxnLst/>
            <a:rect l="l" t="t" r="r" b="b"/>
            <a:pathLst>
              <a:path w="8923282" h="8423962">
                <a:moveTo>
                  <a:pt x="0" y="0"/>
                </a:moveTo>
                <a:lnTo>
                  <a:pt x="8923283" y="0"/>
                </a:lnTo>
                <a:lnTo>
                  <a:pt x="8923283" y="8423963"/>
                </a:lnTo>
                <a:lnTo>
                  <a:pt x="0" y="8423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76513" y="3696988"/>
            <a:ext cx="5980695" cy="5779509"/>
          </a:xfrm>
          <a:custGeom>
            <a:avLst/>
            <a:gdLst/>
            <a:ahLst/>
            <a:cxnLst/>
            <a:rect l="l" t="t" r="r" b="b"/>
            <a:pathLst>
              <a:path w="5980695" h="5779509">
                <a:moveTo>
                  <a:pt x="0" y="0"/>
                </a:moveTo>
                <a:lnTo>
                  <a:pt x="5980695" y="0"/>
                </a:lnTo>
                <a:lnTo>
                  <a:pt x="5980695" y="5779509"/>
                </a:lnTo>
                <a:lnTo>
                  <a:pt x="0" y="5779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" y="2247900"/>
            <a:ext cx="14919325" cy="7439660"/>
          </a:xfrm>
          <a:custGeom>
            <a:avLst/>
            <a:gdLst/>
            <a:ahLst/>
            <a:cxnLst/>
            <a:rect l="l" t="t" r="r" b="b"/>
            <a:pathLst>
              <a:path w="5966446" h="7439710">
                <a:moveTo>
                  <a:pt x="0" y="0"/>
                </a:moveTo>
                <a:lnTo>
                  <a:pt x="5966446" y="0"/>
                </a:lnTo>
                <a:lnTo>
                  <a:pt x="5966446" y="7439710"/>
                </a:lnTo>
                <a:lnTo>
                  <a:pt x="0" y="7439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19200" y="495300"/>
            <a:ext cx="915670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use-case</a:t>
            </a: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用例</a:t>
            </a: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模型</a:t>
            </a:r>
            <a:endParaRPr lang="zh-CN" altLang="en-US" sz="48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rcRect r="2325" b="6504"/>
          <a:stretch>
            <a:fillRect/>
          </a:stretch>
        </p:blipFill>
        <p:spPr>
          <a:xfrm>
            <a:off x="1219200" y="1423670"/>
            <a:ext cx="16678910" cy="8718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7751">
            <a:off x="13886857" y="5671021"/>
            <a:ext cx="1612415" cy="1612415"/>
          </a:xfrm>
          <a:custGeom>
            <a:avLst/>
            <a:gdLst/>
            <a:ahLst/>
            <a:cxnLst/>
            <a:rect l="l" t="t" r="r" b="b"/>
            <a:pathLst>
              <a:path w="1612415" h="1612415">
                <a:moveTo>
                  <a:pt x="0" y="0"/>
                </a:moveTo>
                <a:lnTo>
                  <a:pt x="1612415" y="0"/>
                </a:lnTo>
                <a:lnTo>
                  <a:pt x="1612415" y="1612415"/>
                </a:lnTo>
                <a:lnTo>
                  <a:pt x="0" y="16124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1987" y="2265965"/>
            <a:ext cx="12093650" cy="5960368"/>
          </a:xfrm>
          <a:custGeom>
            <a:avLst/>
            <a:gdLst/>
            <a:ahLst/>
            <a:cxnLst/>
            <a:rect l="l" t="t" r="r" b="b"/>
            <a:pathLst>
              <a:path w="12093650" h="5960368">
                <a:moveTo>
                  <a:pt x="0" y="0"/>
                </a:moveTo>
                <a:lnTo>
                  <a:pt x="12093649" y="0"/>
                </a:lnTo>
                <a:lnTo>
                  <a:pt x="12093649" y="5960368"/>
                </a:lnTo>
                <a:lnTo>
                  <a:pt x="0" y="5960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393" t="-38027" r="-24825" b="-345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48400" y="4838700"/>
            <a:ext cx="5576570" cy="58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5"/>
              </a:lnSpc>
              <a:spcBef>
                <a:spcPct val="0"/>
              </a:spcBef>
            </a:pPr>
            <a:r>
              <a:rPr lang="zh-CN" altLang="en-US" sz="7200">
                <a:solidFill>
                  <a:schemeClr val="bg1"/>
                </a:solidFill>
                <a:latin typeface="汉仪粗黑简" panose="02010600000101010101" charset="-122"/>
                <a:ea typeface="汉仪粗黑简" panose="02010600000101010101" charset="-122"/>
                <a:sym typeface="+mn-ea"/>
              </a:rPr>
              <a:t>任务达成情况</a:t>
            </a:r>
            <a:endParaRPr lang="zh-CN" altLang="en-US" sz="7200" spc="777">
              <a:solidFill>
                <a:schemeClr val="bg1"/>
              </a:solidFill>
              <a:latin typeface="汉仪粗黑简" panose="02010600000101010101" charset="-122"/>
              <a:ea typeface="汉仪粗黑简" panose="02010600000101010101" charset="-122"/>
              <a:sym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8775" y="4307952"/>
            <a:ext cx="219075" cy="245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40"/>
              </a:lnSpc>
              <a:spcBef>
                <a:spcPct val="0"/>
              </a:spcBef>
            </a:pPr>
            <a:r>
              <a:rPr lang="en-US" sz="1450" spc="259">
                <a:solidFill>
                  <a:srgbClr val="1D7DFF"/>
                </a:solidFill>
                <a:latin typeface="汉仪粗黑简" panose="02010600000101010101" charset="-122"/>
                <a:ea typeface="汉仪粗黑简" panose="02010600000101010101" charset="-122"/>
              </a:rPr>
              <a:t>WORK PLAN</a:t>
            </a:r>
            <a:endParaRPr lang="en-US" sz="1450" spc="259">
              <a:solidFill>
                <a:srgbClr val="1D7D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503605" y="2821120"/>
            <a:ext cx="1486832" cy="1486832"/>
          </a:xfrm>
          <a:custGeom>
            <a:avLst/>
            <a:gdLst/>
            <a:ahLst/>
            <a:cxnLst/>
            <a:rect l="l" t="t" r="r" b="b"/>
            <a:pathLst>
              <a:path w="1486832" h="1486832">
                <a:moveTo>
                  <a:pt x="0" y="0"/>
                </a:moveTo>
                <a:lnTo>
                  <a:pt x="1486832" y="0"/>
                </a:lnTo>
                <a:lnTo>
                  <a:pt x="1486832" y="1486832"/>
                </a:lnTo>
                <a:lnTo>
                  <a:pt x="0" y="148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0522" y="7750065"/>
            <a:ext cx="1363386" cy="1363386"/>
          </a:xfrm>
          <a:custGeom>
            <a:avLst/>
            <a:gdLst/>
            <a:ahLst/>
            <a:cxnLst/>
            <a:rect l="l" t="t" r="r" b="b"/>
            <a:pathLst>
              <a:path w="1363386" h="1363386">
                <a:moveTo>
                  <a:pt x="0" y="0"/>
                </a:moveTo>
                <a:lnTo>
                  <a:pt x="1363386" y="0"/>
                </a:lnTo>
                <a:lnTo>
                  <a:pt x="1363386" y="1363386"/>
                </a:lnTo>
                <a:lnTo>
                  <a:pt x="0" y="136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77805" y="1550706"/>
            <a:ext cx="715260" cy="715260"/>
          </a:xfrm>
          <a:custGeom>
            <a:avLst/>
            <a:gdLst/>
            <a:ahLst/>
            <a:cxnLst/>
            <a:rect l="l" t="t" r="r" b="b"/>
            <a:pathLst>
              <a:path w="715260" h="715260">
                <a:moveTo>
                  <a:pt x="0" y="0"/>
                </a:moveTo>
                <a:lnTo>
                  <a:pt x="715259" y="0"/>
                </a:lnTo>
                <a:lnTo>
                  <a:pt x="715259" y="715259"/>
                </a:lnTo>
                <a:lnTo>
                  <a:pt x="0" y="7152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41582" y="4379186"/>
            <a:ext cx="305607" cy="305607"/>
          </a:xfrm>
          <a:custGeom>
            <a:avLst/>
            <a:gdLst/>
            <a:ahLst/>
            <a:cxnLst/>
            <a:rect l="l" t="t" r="r" b="b"/>
            <a:pathLst>
              <a:path w="305607" h="305607">
                <a:moveTo>
                  <a:pt x="0" y="0"/>
                </a:moveTo>
                <a:lnTo>
                  <a:pt x="305606" y="0"/>
                </a:lnTo>
                <a:lnTo>
                  <a:pt x="305606" y="305606"/>
                </a:lnTo>
                <a:lnTo>
                  <a:pt x="0" y="305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678867" y="5604346"/>
            <a:ext cx="493026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小组目前的任务达成</a:t>
            </a: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情况</a:t>
            </a:r>
            <a:endParaRPr lang="zh-CN" altLang="en-US" sz="16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28788" y="495990"/>
            <a:ext cx="0" cy="3603750"/>
          </a:xfrm>
          <a:prstGeom prst="line">
            <a:avLst/>
          </a:prstGeom>
          <a:ln w="19050" cap="flat">
            <a:solidFill>
              <a:srgbClr val="1D7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8666451" y="3178774"/>
            <a:ext cx="110233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D7DFF"/>
                </a:solidFill>
                <a:latin typeface="汉仪粗黑简" panose="02010600000101010101" charset="-122"/>
                <a:ea typeface="汉仪粗黑简" panose="02010600000101010101" charset="-122"/>
              </a:rPr>
              <a:t>04</a:t>
            </a:r>
            <a:endParaRPr lang="en-US" sz="5600">
              <a:solidFill>
                <a:srgbClr val="1D7D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982" y="489964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982" y="958402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9"/>
                </a:lnTo>
                <a:lnTo>
                  <a:pt x="0" y="3125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6982" y="1423361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399437" y="3802775"/>
            <a:ext cx="474958" cy="4749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0399437" y="5748663"/>
            <a:ext cx="474958" cy="47495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0399437" y="7669151"/>
            <a:ext cx="474958" cy="4749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1056526" y="3738146"/>
            <a:ext cx="2002215" cy="578818"/>
            <a:chOff x="0" y="0"/>
            <a:chExt cx="527332" cy="1524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7332" cy="152446"/>
            </a:xfrm>
            <a:custGeom>
              <a:avLst/>
              <a:gdLst/>
              <a:ahLst/>
              <a:cxnLst/>
              <a:rect l="l" t="t" r="r" b="b"/>
              <a:pathLst>
                <a:path w="527332" h="152446">
                  <a:moveTo>
                    <a:pt x="76223" y="0"/>
                  </a:moveTo>
                  <a:lnTo>
                    <a:pt x="451109" y="0"/>
                  </a:lnTo>
                  <a:cubicBezTo>
                    <a:pt x="471325" y="0"/>
                    <a:pt x="490712" y="8031"/>
                    <a:pt x="505007" y="22325"/>
                  </a:cubicBezTo>
                  <a:cubicBezTo>
                    <a:pt x="519302" y="36620"/>
                    <a:pt x="527332" y="56007"/>
                    <a:pt x="527332" y="76223"/>
                  </a:cubicBezTo>
                  <a:lnTo>
                    <a:pt x="527332" y="76223"/>
                  </a:lnTo>
                  <a:cubicBezTo>
                    <a:pt x="527332" y="118320"/>
                    <a:pt x="493206" y="152446"/>
                    <a:pt x="451109" y="152446"/>
                  </a:cubicBezTo>
                  <a:lnTo>
                    <a:pt x="76223" y="152446"/>
                  </a:lnTo>
                  <a:cubicBezTo>
                    <a:pt x="34126" y="152446"/>
                    <a:pt x="0" y="118320"/>
                    <a:pt x="0" y="76223"/>
                  </a:cubicBezTo>
                  <a:lnTo>
                    <a:pt x="0" y="76223"/>
                  </a:lnTo>
                  <a:cubicBezTo>
                    <a:pt x="0" y="34126"/>
                    <a:pt x="34126" y="0"/>
                    <a:pt x="762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527332" cy="238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1056526" y="5713213"/>
            <a:ext cx="2002215" cy="578818"/>
            <a:chOff x="0" y="0"/>
            <a:chExt cx="527332" cy="1524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7332" cy="152446"/>
            </a:xfrm>
            <a:custGeom>
              <a:avLst/>
              <a:gdLst/>
              <a:ahLst/>
              <a:cxnLst/>
              <a:rect l="l" t="t" r="r" b="b"/>
              <a:pathLst>
                <a:path w="527332" h="152446">
                  <a:moveTo>
                    <a:pt x="76223" y="0"/>
                  </a:moveTo>
                  <a:lnTo>
                    <a:pt x="451109" y="0"/>
                  </a:lnTo>
                  <a:cubicBezTo>
                    <a:pt x="471325" y="0"/>
                    <a:pt x="490712" y="8031"/>
                    <a:pt x="505007" y="22325"/>
                  </a:cubicBezTo>
                  <a:cubicBezTo>
                    <a:pt x="519302" y="36620"/>
                    <a:pt x="527332" y="56007"/>
                    <a:pt x="527332" y="76223"/>
                  </a:cubicBezTo>
                  <a:lnTo>
                    <a:pt x="527332" y="76223"/>
                  </a:lnTo>
                  <a:cubicBezTo>
                    <a:pt x="527332" y="118320"/>
                    <a:pt x="493206" y="152446"/>
                    <a:pt x="451109" y="152446"/>
                  </a:cubicBezTo>
                  <a:lnTo>
                    <a:pt x="76223" y="152446"/>
                  </a:lnTo>
                  <a:cubicBezTo>
                    <a:pt x="34126" y="152446"/>
                    <a:pt x="0" y="118320"/>
                    <a:pt x="0" y="76223"/>
                  </a:cubicBezTo>
                  <a:lnTo>
                    <a:pt x="0" y="76223"/>
                  </a:lnTo>
                  <a:cubicBezTo>
                    <a:pt x="0" y="34126"/>
                    <a:pt x="34126" y="0"/>
                    <a:pt x="762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527332" cy="238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1056526" y="7631130"/>
            <a:ext cx="2002215" cy="578818"/>
            <a:chOff x="0" y="0"/>
            <a:chExt cx="527332" cy="1524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27332" cy="152446"/>
            </a:xfrm>
            <a:custGeom>
              <a:avLst/>
              <a:gdLst/>
              <a:ahLst/>
              <a:cxnLst/>
              <a:rect l="l" t="t" r="r" b="b"/>
              <a:pathLst>
                <a:path w="527332" h="152446">
                  <a:moveTo>
                    <a:pt x="76223" y="0"/>
                  </a:moveTo>
                  <a:lnTo>
                    <a:pt x="451109" y="0"/>
                  </a:lnTo>
                  <a:cubicBezTo>
                    <a:pt x="471325" y="0"/>
                    <a:pt x="490712" y="8031"/>
                    <a:pt x="505007" y="22325"/>
                  </a:cubicBezTo>
                  <a:cubicBezTo>
                    <a:pt x="519302" y="36620"/>
                    <a:pt x="527332" y="56007"/>
                    <a:pt x="527332" y="76223"/>
                  </a:cubicBezTo>
                  <a:lnTo>
                    <a:pt x="527332" y="76223"/>
                  </a:lnTo>
                  <a:cubicBezTo>
                    <a:pt x="527332" y="118320"/>
                    <a:pt x="493206" y="152446"/>
                    <a:pt x="451109" y="152446"/>
                  </a:cubicBezTo>
                  <a:lnTo>
                    <a:pt x="76223" y="152446"/>
                  </a:lnTo>
                  <a:cubicBezTo>
                    <a:pt x="34126" y="152446"/>
                    <a:pt x="0" y="118320"/>
                    <a:pt x="0" y="76223"/>
                  </a:cubicBezTo>
                  <a:lnTo>
                    <a:pt x="0" y="76223"/>
                  </a:lnTo>
                  <a:cubicBezTo>
                    <a:pt x="0" y="34126"/>
                    <a:pt x="34126" y="0"/>
                    <a:pt x="762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527332" cy="238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0655300" y="4354195"/>
            <a:ext cx="1270" cy="1122680"/>
          </a:xfrm>
          <a:prstGeom prst="line">
            <a:avLst/>
          </a:prstGeom>
          <a:ln w="19050" cap="flat">
            <a:solidFill>
              <a:srgbClr val="55AE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>
            <a:off x="10627360" y="6325870"/>
            <a:ext cx="635" cy="1140460"/>
          </a:xfrm>
          <a:prstGeom prst="line">
            <a:avLst/>
          </a:prstGeom>
          <a:ln w="19050" cap="flat">
            <a:solidFill>
              <a:srgbClr val="55AE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TextBox 25"/>
          <p:cNvSpPr txBox="1"/>
          <p:nvPr/>
        </p:nvSpPr>
        <p:spPr>
          <a:xfrm>
            <a:off x="1447800" y="745490"/>
            <a:ext cx="541909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任务</a:t>
            </a: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达成情况</a:t>
            </a:r>
            <a:endParaRPr lang="zh-CN" altLang="en-US" sz="48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184498" y="3811654"/>
            <a:ext cx="174627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zh-CN" altLang="en-US" sz="28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功能</a:t>
            </a:r>
            <a:r>
              <a:rPr lang="zh-CN" altLang="en-US" sz="28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确定</a:t>
            </a:r>
            <a:endParaRPr lang="zh-CN" altLang="en-US" sz="28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208926" y="4794712"/>
            <a:ext cx="475366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初步确定了具体</a:t>
            </a:r>
            <a:r>
              <a:rPr lang="zh-CN" altLang="en-US" sz="17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需要</a:t>
            </a:r>
            <a:r>
              <a:rPr lang="en-US" sz="17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实现</a:t>
            </a:r>
            <a:r>
              <a:rPr lang="zh-CN" altLang="en-US" sz="17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的</a:t>
            </a:r>
            <a:r>
              <a:rPr lang="en-US" sz="17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功能。</a:t>
            </a:r>
            <a:endParaRPr lang="en-US" sz="17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082020" y="5800725"/>
            <a:ext cx="1976755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Vision文档</a:t>
            </a:r>
            <a:endParaRPr lang="en-US" sz="28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209020" y="6807835"/>
            <a:ext cx="632904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Vision 文档编写完成，确定了项目的整体愿景和目标的清晰定义。</a:t>
            </a:r>
            <a:endParaRPr lang="en-US" sz="17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184498" y="7691939"/>
            <a:ext cx="174627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用例建模</a:t>
            </a:r>
            <a:endParaRPr lang="en-US" sz="28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208926" y="8674361"/>
            <a:ext cx="475366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依据项目架构，实现用例建模。</a:t>
            </a:r>
            <a:endParaRPr lang="en-US" sz="17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36" name="Group 5"/>
          <p:cNvGrpSpPr/>
          <p:nvPr/>
        </p:nvGrpSpPr>
        <p:grpSpPr>
          <a:xfrm rot="0">
            <a:off x="10398802" y="2015885"/>
            <a:ext cx="474958" cy="474958"/>
            <a:chOff x="0" y="0"/>
            <a:chExt cx="812800" cy="812800"/>
          </a:xfrm>
        </p:grpSpPr>
        <p:sp>
          <p:nvSpPr>
            <p:cNvPr id="37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39" name="Group 14"/>
          <p:cNvGrpSpPr/>
          <p:nvPr/>
        </p:nvGrpSpPr>
        <p:grpSpPr>
          <a:xfrm rot="0">
            <a:off x="11056526" y="1958241"/>
            <a:ext cx="2002215" cy="578818"/>
            <a:chOff x="0" y="0"/>
            <a:chExt cx="527332" cy="152446"/>
          </a:xfrm>
        </p:grpSpPr>
        <p:sp>
          <p:nvSpPr>
            <p:cNvPr id="40" name="Freeform 15"/>
            <p:cNvSpPr/>
            <p:nvPr/>
          </p:nvSpPr>
          <p:spPr>
            <a:xfrm>
              <a:off x="0" y="0"/>
              <a:ext cx="527332" cy="152446"/>
            </a:xfrm>
            <a:custGeom>
              <a:avLst/>
              <a:gdLst/>
              <a:ahLst/>
              <a:cxnLst/>
              <a:rect l="l" t="t" r="r" b="b"/>
              <a:pathLst>
                <a:path w="527332" h="152446">
                  <a:moveTo>
                    <a:pt x="76223" y="0"/>
                  </a:moveTo>
                  <a:lnTo>
                    <a:pt x="451109" y="0"/>
                  </a:lnTo>
                  <a:cubicBezTo>
                    <a:pt x="471325" y="0"/>
                    <a:pt x="490712" y="8031"/>
                    <a:pt x="505007" y="22325"/>
                  </a:cubicBezTo>
                  <a:cubicBezTo>
                    <a:pt x="519302" y="36620"/>
                    <a:pt x="527332" y="56007"/>
                    <a:pt x="527332" y="76223"/>
                  </a:cubicBezTo>
                  <a:lnTo>
                    <a:pt x="527332" y="76223"/>
                  </a:lnTo>
                  <a:cubicBezTo>
                    <a:pt x="527332" y="118320"/>
                    <a:pt x="493206" y="152446"/>
                    <a:pt x="451109" y="152446"/>
                  </a:cubicBezTo>
                  <a:lnTo>
                    <a:pt x="76223" y="152446"/>
                  </a:lnTo>
                  <a:cubicBezTo>
                    <a:pt x="34126" y="152446"/>
                    <a:pt x="0" y="118320"/>
                    <a:pt x="0" y="76223"/>
                  </a:cubicBezTo>
                  <a:lnTo>
                    <a:pt x="0" y="76223"/>
                  </a:lnTo>
                  <a:cubicBezTo>
                    <a:pt x="0" y="34126"/>
                    <a:pt x="34126" y="0"/>
                    <a:pt x="762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1" name="TextBox 16"/>
            <p:cNvSpPr txBox="1"/>
            <p:nvPr/>
          </p:nvSpPr>
          <p:spPr>
            <a:xfrm>
              <a:off x="0" y="-85725"/>
              <a:ext cx="527332" cy="238171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42" name="AutoShape 23"/>
          <p:cNvSpPr/>
          <p:nvPr/>
        </p:nvSpPr>
        <p:spPr>
          <a:xfrm>
            <a:off x="10655300" y="2561590"/>
            <a:ext cx="635" cy="974090"/>
          </a:xfrm>
          <a:prstGeom prst="line">
            <a:avLst/>
          </a:prstGeom>
          <a:ln w="19050" cap="flat">
            <a:solidFill>
              <a:srgbClr val="55AE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3" name="TextBox 27"/>
          <p:cNvSpPr txBox="1"/>
          <p:nvPr/>
        </p:nvSpPr>
        <p:spPr>
          <a:xfrm>
            <a:off x="11184498" y="2019049"/>
            <a:ext cx="174627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360"/>
              </a:lnSpc>
            </a:pPr>
            <a:r>
              <a:rPr lang="zh-CN" altLang="en-US" sz="28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需求分析</a:t>
            </a:r>
            <a:endParaRPr lang="zh-CN" altLang="en-US" sz="28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44" name="TextBox 28"/>
          <p:cNvSpPr txBox="1"/>
          <p:nvPr/>
        </p:nvSpPr>
        <p:spPr>
          <a:xfrm>
            <a:off x="11209020" y="2991485"/>
            <a:ext cx="568388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2855"/>
              </a:lnSpc>
            </a:pPr>
            <a:r>
              <a:rPr lang="en-US" sz="17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小组讨论，对项目功能和用户需求进行了详尽的描述和分析。</a:t>
            </a:r>
            <a:endParaRPr lang="en-US" sz="17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45" name="TextBox 28"/>
          <p:cNvSpPr txBox="1"/>
          <p:nvPr/>
        </p:nvSpPr>
        <p:spPr>
          <a:xfrm>
            <a:off x="11209020" y="2640330"/>
            <a:ext cx="568388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2855"/>
              </a:lnSpc>
            </a:pPr>
            <a:r>
              <a:rPr lang="en-US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3</a:t>
            </a:r>
            <a:r>
              <a:rPr lang="zh-CN" altLang="en-US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月</a:t>
            </a:r>
            <a:r>
              <a:rPr lang="en-US" altLang="zh-CN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5</a:t>
            </a:r>
            <a:r>
              <a:rPr lang="zh-CN" altLang="en-US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日</a:t>
            </a:r>
            <a:r>
              <a:rPr lang="zh-CN" altLang="en-US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开始</a:t>
            </a:r>
            <a:endParaRPr lang="zh-CN" altLang="en-US" sz="1700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46" name="TextBox 28"/>
          <p:cNvSpPr txBox="1"/>
          <p:nvPr/>
        </p:nvSpPr>
        <p:spPr>
          <a:xfrm>
            <a:off x="11209020" y="4429125"/>
            <a:ext cx="568388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2855"/>
              </a:lnSpc>
            </a:pPr>
            <a:r>
              <a:rPr lang="en-US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3</a:t>
            </a:r>
            <a:r>
              <a:rPr lang="zh-CN" altLang="en-US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月</a:t>
            </a:r>
            <a:r>
              <a:rPr lang="en-US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7</a:t>
            </a:r>
            <a:r>
              <a:rPr lang="zh-CN" altLang="en-US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日</a:t>
            </a:r>
            <a:endParaRPr lang="zh-CN" altLang="en-US" sz="1700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47" name="TextBox 28"/>
          <p:cNvSpPr txBox="1"/>
          <p:nvPr/>
        </p:nvSpPr>
        <p:spPr>
          <a:xfrm>
            <a:off x="11209020" y="6403975"/>
            <a:ext cx="568388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2855"/>
              </a:lnSpc>
            </a:pPr>
            <a:r>
              <a:rPr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3</a:t>
            </a:r>
            <a:r>
              <a:rPr lang="zh-CN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月</a:t>
            </a:r>
            <a:r>
              <a:rPr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12日</a:t>
            </a:r>
            <a:endParaRPr sz="1700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48" name="TextBox 28"/>
          <p:cNvSpPr txBox="1"/>
          <p:nvPr/>
        </p:nvSpPr>
        <p:spPr>
          <a:xfrm>
            <a:off x="11209020" y="8308340"/>
            <a:ext cx="568388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2855"/>
              </a:lnSpc>
            </a:pPr>
            <a:r>
              <a:rPr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3</a:t>
            </a:r>
            <a:r>
              <a:rPr lang="zh-CN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月</a:t>
            </a:r>
            <a:r>
              <a:rPr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1</a:t>
            </a:r>
            <a:r>
              <a:rPr lang="en-US"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4</a:t>
            </a:r>
            <a:r>
              <a:rPr sz="17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日</a:t>
            </a:r>
            <a:endParaRPr sz="1700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81200"/>
            <a:ext cx="8798560" cy="375666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905500"/>
            <a:ext cx="6212205" cy="405574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220" y="5920105"/>
            <a:ext cx="2945130" cy="40220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2196" y="1072515"/>
            <a:ext cx="1049744" cy="1049744"/>
          </a:xfrm>
          <a:custGeom>
            <a:avLst/>
            <a:gdLst/>
            <a:ahLst/>
            <a:cxnLst/>
            <a:rect l="l" t="t" r="r" b="b"/>
            <a:pathLst>
              <a:path w="1049744" h="1049744">
                <a:moveTo>
                  <a:pt x="0" y="0"/>
                </a:moveTo>
                <a:lnTo>
                  <a:pt x="1049744" y="0"/>
                </a:lnTo>
                <a:lnTo>
                  <a:pt x="1049744" y="1049744"/>
                </a:lnTo>
                <a:lnTo>
                  <a:pt x="0" y="10497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211160" y="782828"/>
            <a:ext cx="9185564" cy="10287000"/>
          </a:xfrm>
          <a:custGeom>
            <a:avLst/>
            <a:gdLst/>
            <a:ahLst/>
            <a:cxnLst/>
            <a:rect l="l" t="t" r="r" b="b"/>
            <a:pathLst>
              <a:path w="9185564" h="10287000">
                <a:moveTo>
                  <a:pt x="0" y="0"/>
                </a:moveTo>
                <a:lnTo>
                  <a:pt x="9185564" y="0"/>
                </a:lnTo>
                <a:lnTo>
                  <a:pt x="91855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096" b="-1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87240" y="6844974"/>
            <a:ext cx="1274836" cy="1274836"/>
          </a:xfrm>
          <a:custGeom>
            <a:avLst/>
            <a:gdLst/>
            <a:ahLst/>
            <a:cxnLst/>
            <a:rect l="l" t="t" r="r" b="b"/>
            <a:pathLst>
              <a:path w="1274836" h="1274836">
                <a:moveTo>
                  <a:pt x="0" y="0"/>
                </a:moveTo>
                <a:lnTo>
                  <a:pt x="1274836" y="0"/>
                </a:lnTo>
                <a:lnTo>
                  <a:pt x="1274836" y="1274836"/>
                </a:lnTo>
                <a:lnTo>
                  <a:pt x="0" y="12748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572747" y="6759249"/>
            <a:ext cx="2496210" cy="555774"/>
            <a:chOff x="0" y="0"/>
            <a:chExt cx="740816" cy="164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0816" cy="164940"/>
            </a:xfrm>
            <a:custGeom>
              <a:avLst/>
              <a:gdLst/>
              <a:ahLst/>
              <a:cxnLst/>
              <a:rect l="l" t="t" r="r" b="b"/>
              <a:pathLst>
                <a:path w="740816" h="164940">
                  <a:moveTo>
                    <a:pt x="82470" y="0"/>
                  </a:moveTo>
                  <a:lnTo>
                    <a:pt x="658346" y="0"/>
                  </a:lnTo>
                  <a:cubicBezTo>
                    <a:pt x="680218" y="0"/>
                    <a:pt x="701195" y="8689"/>
                    <a:pt x="716661" y="24155"/>
                  </a:cubicBezTo>
                  <a:cubicBezTo>
                    <a:pt x="732127" y="39621"/>
                    <a:pt x="740816" y="60598"/>
                    <a:pt x="740816" y="82470"/>
                  </a:cubicBezTo>
                  <a:lnTo>
                    <a:pt x="740816" y="82470"/>
                  </a:lnTo>
                  <a:cubicBezTo>
                    <a:pt x="740816" y="128017"/>
                    <a:pt x="703893" y="164940"/>
                    <a:pt x="658346" y="164940"/>
                  </a:cubicBezTo>
                  <a:lnTo>
                    <a:pt x="82470" y="164940"/>
                  </a:lnTo>
                  <a:cubicBezTo>
                    <a:pt x="36923" y="164940"/>
                    <a:pt x="0" y="128017"/>
                    <a:pt x="0" y="82470"/>
                  </a:cubicBezTo>
                  <a:lnTo>
                    <a:pt x="0" y="82470"/>
                  </a:lnTo>
                  <a:cubicBezTo>
                    <a:pt x="0" y="36923"/>
                    <a:pt x="36923" y="0"/>
                    <a:pt x="824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FC0FF">
                    <a:alpha val="100000"/>
                  </a:srgbClr>
                </a:gs>
                <a:gs pos="100000">
                  <a:srgbClr val="2080F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40816" cy="183990"/>
            </a:xfrm>
            <a:prstGeom prst="rect">
              <a:avLst/>
            </a:prstGeom>
          </p:spPr>
          <p:txBody>
            <a:bodyPr lIns="45083" tIns="45083" rIns="45083" bIns="45083" rtlCol="0" anchor="ctr"/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6064333" y="6605410"/>
            <a:ext cx="431726" cy="431726"/>
          </a:xfrm>
          <a:custGeom>
            <a:avLst/>
            <a:gdLst/>
            <a:ahLst/>
            <a:cxnLst/>
            <a:rect l="l" t="t" r="r" b="b"/>
            <a:pathLst>
              <a:path w="431726" h="431726">
                <a:moveTo>
                  <a:pt x="0" y="0"/>
                </a:moveTo>
                <a:lnTo>
                  <a:pt x="431726" y="0"/>
                </a:lnTo>
                <a:lnTo>
                  <a:pt x="431726" y="431726"/>
                </a:lnTo>
                <a:lnTo>
                  <a:pt x="0" y="4317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72747" y="3474837"/>
            <a:ext cx="8153400" cy="148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</a:pPr>
            <a:r>
              <a:rPr lang="en-US" sz="987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THANK YOU</a:t>
            </a:r>
            <a:endParaRPr lang="en-US" sz="9870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81572" y="6860923"/>
            <a:ext cx="2278561" cy="33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5"/>
              </a:lnSpc>
            </a:pPr>
            <a:r>
              <a:rPr lang="zh-CN" altLang="en-US" sz="2195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第</a:t>
            </a:r>
            <a:r>
              <a:rPr lang="en-US" altLang="zh-CN" sz="2195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8</a:t>
            </a:r>
            <a:r>
              <a:rPr lang="zh-CN" altLang="en-US" sz="2195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小组</a:t>
            </a:r>
            <a:endParaRPr lang="zh-CN" altLang="en-US" sz="2195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01322" y="5067040"/>
            <a:ext cx="3762290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5"/>
              </a:lnSpc>
            </a:pPr>
            <a:r>
              <a:rPr lang="zh-CN" altLang="en-US" sz="6000" spc="199">
                <a:solidFill>
                  <a:srgbClr val="272727"/>
                </a:solidFill>
                <a:latin typeface="汉仪粗黑简" panose="02010600000101010101" charset="-122"/>
                <a:ea typeface="汉仪粗黑简" panose="02010600000101010101" charset="-122"/>
              </a:rPr>
              <a:t>敬请指正</a:t>
            </a:r>
            <a:endParaRPr lang="zh-CN" altLang="en-US" sz="6000" spc="199">
              <a:solidFill>
                <a:srgbClr val="272727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500840" cy="10287000"/>
          </a:xfrm>
          <a:custGeom>
            <a:avLst/>
            <a:gdLst/>
            <a:ahLst/>
            <a:cxnLst/>
            <a:rect l="l" t="t" r="r" b="b"/>
            <a:pathLst>
              <a:path w="9500840" h="10287000">
                <a:moveTo>
                  <a:pt x="0" y="0"/>
                </a:moveTo>
                <a:lnTo>
                  <a:pt x="9500840" y="0"/>
                </a:lnTo>
                <a:lnTo>
                  <a:pt x="95008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92489" b="-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36083" y="3591300"/>
            <a:ext cx="3156450" cy="264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</a:pPr>
            <a:r>
              <a:rPr lang="en-US" sz="858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CONTENS</a:t>
            </a:r>
            <a:endParaRPr lang="en-US" sz="858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9500840" y="1709839"/>
            <a:ext cx="5329972" cy="1332087"/>
            <a:chOff x="0" y="0"/>
            <a:chExt cx="1403779" cy="3508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03779" cy="350838"/>
            </a:xfrm>
            <a:custGeom>
              <a:avLst/>
              <a:gdLst/>
              <a:ahLst/>
              <a:cxnLst/>
              <a:rect l="l" t="t" r="r" b="b"/>
              <a:pathLst>
                <a:path w="1403779" h="350838">
                  <a:moveTo>
                    <a:pt x="74079" y="0"/>
                  </a:moveTo>
                  <a:lnTo>
                    <a:pt x="1329700" y="0"/>
                  </a:lnTo>
                  <a:cubicBezTo>
                    <a:pt x="1370612" y="0"/>
                    <a:pt x="1403779" y="33166"/>
                    <a:pt x="1403779" y="74079"/>
                  </a:cubicBezTo>
                  <a:lnTo>
                    <a:pt x="1403779" y="276759"/>
                  </a:lnTo>
                  <a:cubicBezTo>
                    <a:pt x="1403779" y="296406"/>
                    <a:pt x="1395974" y="315248"/>
                    <a:pt x="1382081" y="329141"/>
                  </a:cubicBezTo>
                  <a:cubicBezTo>
                    <a:pt x="1368189" y="343033"/>
                    <a:pt x="1349347" y="350838"/>
                    <a:pt x="1329700" y="350838"/>
                  </a:cubicBezTo>
                  <a:lnTo>
                    <a:pt x="74079" y="350838"/>
                  </a:lnTo>
                  <a:cubicBezTo>
                    <a:pt x="33166" y="350838"/>
                    <a:pt x="0" y="317672"/>
                    <a:pt x="0" y="276759"/>
                  </a:cubicBezTo>
                  <a:lnTo>
                    <a:pt x="0" y="74079"/>
                  </a:lnTo>
                  <a:cubicBezTo>
                    <a:pt x="0" y="33166"/>
                    <a:pt x="33166" y="0"/>
                    <a:pt x="74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FC0FF">
                    <a:alpha val="34440"/>
                  </a:srgbClr>
                </a:gs>
                <a:gs pos="100000">
                  <a:srgbClr val="2080FF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403779" cy="369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726662" y="1882990"/>
            <a:ext cx="951374" cy="951374"/>
          </a:xfrm>
          <a:custGeom>
            <a:avLst/>
            <a:gdLst/>
            <a:ahLst/>
            <a:cxnLst/>
            <a:rect l="l" t="t" r="r" b="b"/>
            <a:pathLst>
              <a:path w="951374" h="951374">
                <a:moveTo>
                  <a:pt x="0" y="0"/>
                </a:moveTo>
                <a:lnTo>
                  <a:pt x="951373" y="0"/>
                </a:lnTo>
                <a:lnTo>
                  <a:pt x="951373" y="951373"/>
                </a:lnTo>
                <a:lnTo>
                  <a:pt x="0" y="951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840369" y="1996697"/>
            <a:ext cx="723957" cy="723957"/>
          </a:xfrm>
          <a:custGeom>
            <a:avLst/>
            <a:gdLst/>
            <a:ahLst/>
            <a:cxnLst/>
            <a:rect l="l" t="t" r="r" b="b"/>
            <a:pathLst>
              <a:path w="723957" h="723957">
                <a:moveTo>
                  <a:pt x="0" y="0"/>
                </a:moveTo>
                <a:lnTo>
                  <a:pt x="723957" y="0"/>
                </a:lnTo>
                <a:lnTo>
                  <a:pt x="723957" y="723957"/>
                </a:lnTo>
                <a:lnTo>
                  <a:pt x="0" y="723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9839856" y="2154431"/>
            <a:ext cx="7244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01</a:t>
            </a:r>
            <a:endParaRPr lang="en-US" sz="3600" u="none" strike="noStrike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78820" y="2029460"/>
            <a:ext cx="3820160" cy="58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5"/>
              </a:lnSpc>
              <a:spcBef>
                <a:spcPct val="0"/>
              </a:spcBef>
            </a:pPr>
            <a:r>
              <a:rPr lang="zh-CN" altLang="en-US" sz="3795" u="none" strike="noStrike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界面原型</a:t>
            </a:r>
            <a:r>
              <a:rPr lang="zh-CN" altLang="en-US" sz="3795" u="none" strike="noStrike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展示</a:t>
            </a:r>
            <a:endParaRPr lang="zh-CN" altLang="en-US" sz="3795" u="none" strike="noStrike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9500840" y="3554917"/>
            <a:ext cx="5329972" cy="1332087"/>
            <a:chOff x="0" y="0"/>
            <a:chExt cx="1403779" cy="350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3779" cy="350838"/>
            </a:xfrm>
            <a:custGeom>
              <a:avLst/>
              <a:gdLst/>
              <a:ahLst/>
              <a:cxnLst/>
              <a:rect l="l" t="t" r="r" b="b"/>
              <a:pathLst>
                <a:path w="1403779" h="350838">
                  <a:moveTo>
                    <a:pt x="74079" y="0"/>
                  </a:moveTo>
                  <a:lnTo>
                    <a:pt x="1329700" y="0"/>
                  </a:lnTo>
                  <a:cubicBezTo>
                    <a:pt x="1370612" y="0"/>
                    <a:pt x="1403779" y="33166"/>
                    <a:pt x="1403779" y="74079"/>
                  </a:cubicBezTo>
                  <a:lnTo>
                    <a:pt x="1403779" y="276759"/>
                  </a:lnTo>
                  <a:cubicBezTo>
                    <a:pt x="1403779" y="296406"/>
                    <a:pt x="1395974" y="315248"/>
                    <a:pt x="1382081" y="329141"/>
                  </a:cubicBezTo>
                  <a:cubicBezTo>
                    <a:pt x="1368189" y="343033"/>
                    <a:pt x="1349347" y="350838"/>
                    <a:pt x="1329700" y="350838"/>
                  </a:cubicBezTo>
                  <a:lnTo>
                    <a:pt x="74079" y="350838"/>
                  </a:lnTo>
                  <a:cubicBezTo>
                    <a:pt x="33166" y="350838"/>
                    <a:pt x="0" y="317672"/>
                    <a:pt x="0" y="276759"/>
                  </a:cubicBezTo>
                  <a:lnTo>
                    <a:pt x="0" y="74079"/>
                  </a:lnTo>
                  <a:cubicBezTo>
                    <a:pt x="0" y="33166"/>
                    <a:pt x="33166" y="0"/>
                    <a:pt x="74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FC0FF">
                    <a:alpha val="34440"/>
                  </a:srgbClr>
                </a:gs>
                <a:gs pos="100000">
                  <a:srgbClr val="2080FF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403779" cy="369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9726662" y="3728068"/>
            <a:ext cx="951373" cy="951374"/>
          </a:xfrm>
          <a:custGeom>
            <a:avLst/>
            <a:gdLst/>
            <a:ahLst/>
            <a:cxnLst/>
            <a:rect l="l" t="t" r="r" b="b"/>
            <a:pathLst>
              <a:path w="951373" h="951374">
                <a:moveTo>
                  <a:pt x="0" y="0"/>
                </a:moveTo>
                <a:lnTo>
                  <a:pt x="951373" y="0"/>
                </a:lnTo>
                <a:lnTo>
                  <a:pt x="951373" y="951373"/>
                </a:lnTo>
                <a:lnTo>
                  <a:pt x="0" y="951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840369" y="3841775"/>
            <a:ext cx="723957" cy="723957"/>
          </a:xfrm>
          <a:custGeom>
            <a:avLst/>
            <a:gdLst/>
            <a:ahLst/>
            <a:cxnLst/>
            <a:rect l="l" t="t" r="r" b="b"/>
            <a:pathLst>
              <a:path w="723957" h="723957">
                <a:moveTo>
                  <a:pt x="0" y="0"/>
                </a:moveTo>
                <a:lnTo>
                  <a:pt x="723957" y="0"/>
                </a:lnTo>
                <a:lnTo>
                  <a:pt x="723957" y="723957"/>
                </a:lnTo>
                <a:lnTo>
                  <a:pt x="0" y="723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9839856" y="3999509"/>
            <a:ext cx="7244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02</a:t>
            </a:r>
            <a:endParaRPr lang="en-US" sz="36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78820" y="3874135"/>
            <a:ext cx="3996690" cy="58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5"/>
              </a:lnSpc>
              <a:spcBef>
                <a:spcPct val="0"/>
              </a:spcBef>
            </a:pPr>
            <a:r>
              <a:rPr lang="zh-CN" altLang="en-US" sz="3795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软件价值</a:t>
            </a:r>
            <a:r>
              <a:rPr lang="zh-CN" altLang="en-US" sz="3795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分析</a:t>
            </a:r>
            <a:endParaRPr lang="zh-CN" altLang="en-US" sz="3795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525000" y="5400040"/>
            <a:ext cx="5330190" cy="1332230"/>
          </a:xfrm>
          <a:custGeom>
            <a:avLst/>
            <a:gdLst/>
            <a:ahLst/>
            <a:cxnLst/>
            <a:rect l="l" t="t" r="r" b="b"/>
            <a:pathLst>
              <a:path w="1403779" h="350838">
                <a:moveTo>
                  <a:pt x="74079" y="0"/>
                </a:moveTo>
                <a:lnTo>
                  <a:pt x="1329700" y="0"/>
                </a:lnTo>
                <a:cubicBezTo>
                  <a:pt x="1370612" y="0"/>
                  <a:pt x="1403779" y="33166"/>
                  <a:pt x="1403779" y="74079"/>
                </a:cubicBezTo>
                <a:lnTo>
                  <a:pt x="1403779" y="276759"/>
                </a:lnTo>
                <a:cubicBezTo>
                  <a:pt x="1403779" y="296406"/>
                  <a:pt x="1395974" y="315248"/>
                  <a:pt x="1382081" y="329141"/>
                </a:cubicBezTo>
                <a:cubicBezTo>
                  <a:pt x="1368189" y="343033"/>
                  <a:pt x="1349347" y="350838"/>
                  <a:pt x="1329700" y="350838"/>
                </a:cubicBezTo>
                <a:lnTo>
                  <a:pt x="74079" y="350838"/>
                </a:lnTo>
                <a:cubicBezTo>
                  <a:pt x="33166" y="350838"/>
                  <a:pt x="0" y="317672"/>
                  <a:pt x="0" y="276759"/>
                </a:cubicBezTo>
                <a:lnTo>
                  <a:pt x="0" y="74079"/>
                </a:lnTo>
                <a:cubicBezTo>
                  <a:pt x="0" y="33166"/>
                  <a:pt x="33166" y="0"/>
                  <a:pt x="74079" y="0"/>
                </a:cubicBezTo>
                <a:close/>
              </a:path>
            </a:pathLst>
          </a:custGeom>
          <a:gradFill rotWithShape="1">
            <a:gsLst>
              <a:gs pos="0">
                <a:srgbClr val="6FC0FF">
                  <a:alpha val="34440"/>
                </a:srgbClr>
              </a:gs>
              <a:gs pos="100000">
                <a:srgbClr val="2080FF">
                  <a:alpha val="0"/>
                </a:srgbClr>
              </a:gs>
            </a:gsLst>
            <a:lin ang="0"/>
          </a:gradFill>
          <a:ln cap="rnd">
            <a:noFill/>
            <a:prstDash val="solid"/>
            <a:round/>
          </a:ln>
        </p:spPr>
      </p:sp>
      <p:sp>
        <p:nvSpPr>
          <p:cNvPr id="22" name="TextBox 22"/>
          <p:cNvSpPr txBox="1"/>
          <p:nvPr/>
        </p:nvSpPr>
        <p:spPr>
          <a:xfrm>
            <a:off x="9525000" y="5327650"/>
            <a:ext cx="5330190" cy="140462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920"/>
              </a:lnSpc>
              <a:spcBef>
                <a:spcPct val="0"/>
              </a:spcBef>
            </a:pPr>
            <a:endParaRPr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9726662" y="5573145"/>
            <a:ext cx="951373" cy="951374"/>
          </a:xfrm>
          <a:custGeom>
            <a:avLst/>
            <a:gdLst/>
            <a:ahLst/>
            <a:cxnLst/>
            <a:rect l="l" t="t" r="r" b="b"/>
            <a:pathLst>
              <a:path w="951373" h="951374">
                <a:moveTo>
                  <a:pt x="0" y="0"/>
                </a:moveTo>
                <a:lnTo>
                  <a:pt x="951373" y="0"/>
                </a:lnTo>
                <a:lnTo>
                  <a:pt x="951373" y="951374"/>
                </a:lnTo>
                <a:lnTo>
                  <a:pt x="0" y="95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9840369" y="5686853"/>
            <a:ext cx="723957" cy="723957"/>
          </a:xfrm>
          <a:custGeom>
            <a:avLst/>
            <a:gdLst/>
            <a:ahLst/>
            <a:cxnLst/>
            <a:rect l="l" t="t" r="r" b="b"/>
            <a:pathLst>
              <a:path w="723957" h="723957">
                <a:moveTo>
                  <a:pt x="0" y="0"/>
                </a:moveTo>
                <a:lnTo>
                  <a:pt x="723957" y="0"/>
                </a:lnTo>
                <a:lnTo>
                  <a:pt x="723957" y="723957"/>
                </a:lnTo>
                <a:lnTo>
                  <a:pt x="0" y="723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TextBox 26"/>
          <p:cNvSpPr txBox="1"/>
          <p:nvPr/>
        </p:nvSpPr>
        <p:spPr>
          <a:xfrm>
            <a:off x="9839856" y="5844587"/>
            <a:ext cx="7244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03</a:t>
            </a:r>
            <a:endParaRPr lang="en-US" sz="36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878820" y="5719445"/>
            <a:ext cx="4098290" cy="58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5"/>
              </a:lnSpc>
              <a:spcBef>
                <a:spcPct val="0"/>
              </a:spcBef>
            </a:pPr>
            <a:r>
              <a:rPr lang="zh-CN" altLang="en-US" sz="3795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软件功能</a:t>
            </a:r>
            <a:r>
              <a:rPr lang="zh-CN" altLang="en-US" sz="3795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特性</a:t>
            </a:r>
            <a:endParaRPr lang="zh-CN" altLang="en-US" sz="3795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9500840" y="7245073"/>
            <a:ext cx="5329972" cy="1332087"/>
            <a:chOff x="0" y="0"/>
            <a:chExt cx="1403779" cy="350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03779" cy="350838"/>
            </a:xfrm>
            <a:custGeom>
              <a:avLst/>
              <a:gdLst/>
              <a:ahLst/>
              <a:cxnLst/>
              <a:rect l="l" t="t" r="r" b="b"/>
              <a:pathLst>
                <a:path w="1403779" h="350838">
                  <a:moveTo>
                    <a:pt x="74079" y="0"/>
                  </a:moveTo>
                  <a:lnTo>
                    <a:pt x="1329700" y="0"/>
                  </a:lnTo>
                  <a:cubicBezTo>
                    <a:pt x="1370612" y="0"/>
                    <a:pt x="1403779" y="33166"/>
                    <a:pt x="1403779" y="74079"/>
                  </a:cubicBezTo>
                  <a:lnTo>
                    <a:pt x="1403779" y="276759"/>
                  </a:lnTo>
                  <a:cubicBezTo>
                    <a:pt x="1403779" y="296406"/>
                    <a:pt x="1395974" y="315248"/>
                    <a:pt x="1382081" y="329141"/>
                  </a:cubicBezTo>
                  <a:cubicBezTo>
                    <a:pt x="1368189" y="343033"/>
                    <a:pt x="1349347" y="350838"/>
                    <a:pt x="1329700" y="350838"/>
                  </a:cubicBezTo>
                  <a:lnTo>
                    <a:pt x="74079" y="350838"/>
                  </a:lnTo>
                  <a:cubicBezTo>
                    <a:pt x="33166" y="350838"/>
                    <a:pt x="0" y="317672"/>
                    <a:pt x="0" y="276759"/>
                  </a:cubicBezTo>
                  <a:lnTo>
                    <a:pt x="0" y="74079"/>
                  </a:lnTo>
                  <a:cubicBezTo>
                    <a:pt x="0" y="33166"/>
                    <a:pt x="33166" y="0"/>
                    <a:pt x="74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FC0FF">
                    <a:alpha val="34440"/>
                  </a:srgbClr>
                </a:gs>
                <a:gs pos="100000">
                  <a:srgbClr val="2080FF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403779" cy="369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726662" y="7418223"/>
            <a:ext cx="951374" cy="951374"/>
          </a:xfrm>
          <a:custGeom>
            <a:avLst/>
            <a:gdLst/>
            <a:ahLst/>
            <a:cxnLst/>
            <a:rect l="l" t="t" r="r" b="b"/>
            <a:pathLst>
              <a:path w="951374" h="951374">
                <a:moveTo>
                  <a:pt x="0" y="0"/>
                </a:moveTo>
                <a:lnTo>
                  <a:pt x="951373" y="0"/>
                </a:lnTo>
                <a:lnTo>
                  <a:pt x="951373" y="951374"/>
                </a:lnTo>
                <a:lnTo>
                  <a:pt x="0" y="95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9840369" y="7531931"/>
            <a:ext cx="723957" cy="723957"/>
          </a:xfrm>
          <a:custGeom>
            <a:avLst/>
            <a:gdLst/>
            <a:ahLst/>
            <a:cxnLst/>
            <a:rect l="l" t="t" r="r" b="b"/>
            <a:pathLst>
              <a:path w="723957" h="723957">
                <a:moveTo>
                  <a:pt x="0" y="0"/>
                </a:moveTo>
                <a:lnTo>
                  <a:pt x="723957" y="0"/>
                </a:lnTo>
                <a:lnTo>
                  <a:pt x="723957" y="723957"/>
                </a:lnTo>
                <a:lnTo>
                  <a:pt x="0" y="723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4" name="TextBox 34"/>
          <p:cNvSpPr txBox="1"/>
          <p:nvPr/>
        </p:nvSpPr>
        <p:spPr>
          <a:xfrm>
            <a:off x="9839856" y="7689665"/>
            <a:ext cx="7244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04</a:t>
            </a:r>
            <a:endParaRPr lang="en-US" sz="36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878820" y="7564755"/>
            <a:ext cx="4555490" cy="58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5"/>
              </a:lnSpc>
              <a:spcBef>
                <a:spcPct val="0"/>
              </a:spcBef>
            </a:pPr>
            <a:r>
              <a:rPr lang="zh-CN" altLang="en-US" sz="3795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任务达成情况</a:t>
            </a:r>
            <a:endParaRPr lang="zh-CN" altLang="en-US" sz="3795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7751">
            <a:off x="13886857" y="5671021"/>
            <a:ext cx="1612415" cy="1612415"/>
          </a:xfrm>
          <a:custGeom>
            <a:avLst/>
            <a:gdLst/>
            <a:ahLst/>
            <a:cxnLst/>
            <a:rect l="l" t="t" r="r" b="b"/>
            <a:pathLst>
              <a:path w="1612415" h="1612415">
                <a:moveTo>
                  <a:pt x="0" y="0"/>
                </a:moveTo>
                <a:lnTo>
                  <a:pt x="1612415" y="0"/>
                </a:lnTo>
                <a:lnTo>
                  <a:pt x="1612415" y="1612415"/>
                </a:lnTo>
                <a:lnTo>
                  <a:pt x="0" y="16124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0242" y="2265965"/>
            <a:ext cx="12093650" cy="5960368"/>
          </a:xfrm>
          <a:custGeom>
            <a:avLst/>
            <a:gdLst/>
            <a:ahLst/>
            <a:cxnLst/>
            <a:rect l="l" t="t" r="r" b="b"/>
            <a:pathLst>
              <a:path w="12093650" h="5960368">
                <a:moveTo>
                  <a:pt x="0" y="0"/>
                </a:moveTo>
                <a:lnTo>
                  <a:pt x="12093649" y="0"/>
                </a:lnTo>
                <a:lnTo>
                  <a:pt x="12093649" y="5960368"/>
                </a:lnTo>
                <a:lnTo>
                  <a:pt x="0" y="5960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393" t="-38027" r="-24825" b="-345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03605" y="2821120"/>
            <a:ext cx="1486832" cy="1486832"/>
          </a:xfrm>
          <a:custGeom>
            <a:avLst/>
            <a:gdLst/>
            <a:ahLst/>
            <a:cxnLst/>
            <a:rect l="l" t="t" r="r" b="b"/>
            <a:pathLst>
              <a:path w="1486832" h="1486832">
                <a:moveTo>
                  <a:pt x="0" y="0"/>
                </a:moveTo>
                <a:lnTo>
                  <a:pt x="1486832" y="0"/>
                </a:lnTo>
                <a:lnTo>
                  <a:pt x="1486832" y="1486832"/>
                </a:lnTo>
                <a:lnTo>
                  <a:pt x="0" y="148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0522" y="7750065"/>
            <a:ext cx="1363386" cy="1363386"/>
          </a:xfrm>
          <a:custGeom>
            <a:avLst/>
            <a:gdLst/>
            <a:ahLst/>
            <a:cxnLst/>
            <a:rect l="l" t="t" r="r" b="b"/>
            <a:pathLst>
              <a:path w="1363386" h="1363386">
                <a:moveTo>
                  <a:pt x="0" y="0"/>
                </a:moveTo>
                <a:lnTo>
                  <a:pt x="1363386" y="0"/>
                </a:lnTo>
                <a:lnTo>
                  <a:pt x="1363386" y="1363386"/>
                </a:lnTo>
                <a:lnTo>
                  <a:pt x="0" y="136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77805" y="1550706"/>
            <a:ext cx="715260" cy="715260"/>
          </a:xfrm>
          <a:custGeom>
            <a:avLst/>
            <a:gdLst/>
            <a:ahLst/>
            <a:cxnLst/>
            <a:rect l="l" t="t" r="r" b="b"/>
            <a:pathLst>
              <a:path w="715260" h="715260">
                <a:moveTo>
                  <a:pt x="0" y="0"/>
                </a:moveTo>
                <a:lnTo>
                  <a:pt x="715259" y="0"/>
                </a:lnTo>
                <a:lnTo>
                  <a:pt x="715259" y="715259"/>
                </a:lnTo>
                <a:lnTo>
                  <a:pt x="0" y="7152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41582" y="4379186"/>
            <a:ext cx="305607" cy="305607"/>
          </a:xfrm>
          <a:custGeom>
            <a:avLst/>
            <a:gdLst/>
            <a:ahLst/>
            <a:cxnLst/>
            <a:rect l="l" t="t" r="r" b="b"/>
            <a:pathLst>
              <a:path w="305607" h="305607">
                <a:moveTo>
                  <a:pt x="0" y="0"/>
                </a:moveTo>
                <a:lnTo>
                  <a:pt x="305606" y="0"/>
                </a:lnTo>
                <a:lnTo>
                  <a:pt x="305606" y="305606"/>
                </a:lnTo>
                <a:lnTo>
                  <a:pt x="0" y="305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528788" y="495990"/>
            <a:ext cx="0" cy="3603750"/>
          </a:xfrm>
          <a:prstGeom prst="line">
            <a:avLst/>
          </a:prstGeom>
          <a:ln w="19050" cap="flat">
            <a:solidFill>
              <a:srgbClr val="1D7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874385" y="4402455"/>
            <a:ext cx="6686550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zh-CN" altLang="en-US" sz="7200" spc="777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界面原型</a:t>
            </a:r>
            <a:r>
              <a:rPr lang="zh-CN" altLang="en-US" sz="7200" spc="777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展示</a:t>
            </a:r>
            <a:endParaRPr lang="zh-CN" altLang="en-US" sz="7200" spc="777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66451" y="3178774"/>
            <a:ext cx="110233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D7DFF"/>
                </a:solidFill>
                <a:latin typeface="汉仪粗黑简" panose="02010600000101010101" charset="-122"/>
                <a:ea typeface="汉仪粗黑简" panose="02010600000101010101" charset="-122"/>
              </a:rPr>
              <a:t>01</a:t>
            </a:r>
            <a:endParaRPr lang="en-US" sz="5600">
              <a:solidFill>
                <a:srgbClr val="1D7D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78867" y="5604346"/>
            <a:ext cx="493026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使用</a:t>
            </a:r>
            <a:r>
              <a:rPr lang="en-US" altLang="zh-CN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figma</a:t>
            </a: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进行软件界面原型的</a:t>
            </a: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展示</a:t>
            </a:r>
            <a:endParaRPr lang="zh-CN" altLang="en-US" sz="16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982" y="489964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982" y="958402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9"/>
                </a:lnTo>
                <a:lnTo>
                  <a:pt x="0" y="3125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6982" y="1423361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2700000">
            <a:off x="10276524" y="-808930"/>
            <a:ext cx="11841360" cy="1184136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 rot="4796526">
            <a:off x="8117825" y="2088607"/>
            <a:ext cx="6716923" cy="6716923"/>
          </a:xfrm>
          <a:custGeom>
            <a:avLst/>
            <a:gdLst/>
            <a:ahLst/>
            <a:cxnLst/>
            <a:rect l="l" t="t" r="r" b="b"/>
            <a:pathLst>
              <a:path w="6716923" h="6716923">
                <a:moveTo>
                  <a:pt x="0" y="0"/>
                </a:moveTo>
                <a:lnTo>
                  <a:pt x="6716923" y="0"/>
                </a:lnTo>
                <a:lnTo>
                  <a:pt x="6716923" y="6716923"/>
                </a:lnTo>
                <a:lnTo>
                  <a:pt x="0" y="6716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80720"/>
            <a:ext cx="4148455" cy="58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5"/>
              </a:lnSpc>
              <a:spcBef>
                <a:spcPct val="0"/>
              </a:spcBef>
            </a:pP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  <a:sym typeface="+mn-ea"/>
              </a:rPr>
              <a:t>界面原型展示</a:t>
            </a:r>
            <a:endParaRPr lang="en-US" sz="4800">
              <a:solidFill>
                <a:srgbClr val="404040"/>
              </a:solidFill>
              <a:ea typeface="思源黑体 2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83046" y="1394650"/>
            <a:ext cx="6534733" cy="35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5"/>
              </a:lnSpc>
            </a:pPr>
            <a:r>
              <a:rPr lang="zh-CN" altLang="en-US" sz="1670">
                <a:solidFill>
                  <a:srgbClr val="737373"/>
                </a:solidFill>
                <a:ea typeface="思源黑体 2" panose="020B0500000000000000" charset="-122"/>
              </a:rPr>
              <a:t>使用</a:t>
            </a:r>
            <a:r>
              <a:rPr lang="en-US" altLang="zh-CN" sz="1670">
                <a:solidFill>
                  <a:srgbClr val="737373"/>
                </a:solidFill>
                <a:ea typeface="思源黑体 2" panose="020B0500000000000000" charset="-122"/>
              </a:rPr>
              <a:t>figma</a:t>
            </a:r>
            <a:r>
              <a:rPr lang="zh-CN" altLang="en-US" sz="1670">
                <a:solidFill>
                  <a:srgbClr val="737373"/>
                </a:solidFill>
                <a:ea typeface="思源黑体 2" panose="020B0500000000000000" charset="-122"/>
              </a:rPr>
              <a:t>进行</a:t>
            </a:r>
            <a:r>
              <a:rPr lang="en-US" altLang="zh-CN" sz="1670">
                <a:solidFill>
                  <a:srgbClr val="737373"/>
                </a:solidFill>
                <a:ea typeface="思源黑体 2" panose="020B0500000000000000" charset="-122"/>
              </a:rPr>
              <a:t>ui</a:t>
            </a:r>
            <a:r>
              <a:rPr lang="zh-CN" altLang="en-US" sz="1670">
                <a:solidFill>
                  <a:srgbClr val="737373"/>
                </a:solidFill>
                <a:ea typeface="思源黑体 2" panose="020B0500000000000000" charset="-122"/>
              </a:rPr>
              <a:t>界面的绘制和</a:t>
            </a:r>
            <a:r>
              <a:rPr lang="zh-CN" altLang="en-US" sz="1670">
                <a:solidFill>
                  <a:srgbClr val="737373"/>
                </a:solidFill>
                <a:ea typeface="思源黑体 2" panose="020B0500000000000000" charset="-122"/>
              </a:rPr>
              <a:t>展示</a:t>
            </a:r>
            <a:endParaRPr lang="zh-CN" altLang="en-US" sz="1670">
              <a:solidFill>
                <a:srgbClr val="737373"/>
              </a:solidFill>
              <a:ea typeface="思源黑体 2" panose="020B0500000000000000" charset="-122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8740722" y="2711504"/>
            <a:ext cx="5471128" cy="54711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685800" y="2985770"/>
            <a:ext cx="6747510" cy="5323840"/>
            <a:chOff x="0" y="0"/>
            <a:chExt cx="1777065" cy="3699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77065" cy="369915"/>
            </a:xfrm>
            <a:custGeom>
              <a:avLst/>
              <a:gdLst/>
              <a:ahLst/>
              <a:cxnLst/>
              <a:rect l="l" t="t" r="r" b="b"/>
              <a:pathLst>
                <a:path w="1777065" h="369915">
                  <a:moveTo>
                    <a:pt x="58518" y="0"/>
                  </a:moveTo>
                  <a:lnTo>
                    <a:pt x="1718547" y="0"/>
                  </a:lnTo>
                  <a:cubicBezTo>
                    <a:pt x="1750865" y="0"/>
                    <a:pt x="1777065" y="26199"/>
                    <a:pt x="1777065" y="58518"/>
                  </a:cubicBezTo>
                  <a:lnTo>
                    <a:pt x="1777065" y="311397"/>
                  </a:lnTo>
                  <a:cubicBezTo>
                    <a:pt x="1777065" y="326917"/>
                    <a:pt x="1770899" y="341801"/>
                    <a:pt x="1759925" y="352776"/>
                  </a:cubicBezTo>
                  <a:cubicBezTo>
                    <a:pt x="1748951" y="363750"/>
                    <a:pt x="1734067" y="369915"/>
                    <a:pt x="1718547" y="369915"/>
                  </a:cubicBezTo>
                  <a:lnTo>
                    <a:pt x="58518" y="369915"/>
                  </a:lnTo>
                  <a:cubicBezTo>
                    <a:pt x="42998" y="369915"/>
                    <a:pt x="28114" y="363750"/>
                    <a:pt x="17140" y="352776"/>
                  </a:cubicBezTo>
                  <a:cubicBezTo>
                    <a:pt x="6165" y="341801"/>
                    <a:pt x="0" y="326917"/>
                    <a:pt x="0" y="311397"/>
                  </a:cubicBezTo>
                  <a:lnTo>
                    <a:pt x="0" y="58518"/>
                  </a:lnTo>
                  <a:cubicBezTo>
                    <a:pt x="0" y="42998"/>
                    <a:pt x="6165" y="28114"/>
                    <a:pt x="17140" y="17140"/>
                  </a:cubicBezTo>
                  <a:cubicBezTo>
                    <a:pt x="28114" y="6165"/>
                    <a:pt x="42998" y="0"/>
                    <a:pt x="585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FC0FF">
                    <a:alpha val="34440"/>
                  </a:srgbClr>
                </a:gs>
                <a:gs pos="100000">
                  <a:srgbClr val="2080FF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777065" cy="38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endParaRPr sz="2800"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556878" y="3695429"/>
            <a:ext cx="6196208" cy="365760"/>
            <a:chOff x="0" y="-75343"/>
            <a:chExt cx="8261611" cy="487681"/>
          </a:xfrm>
        </p:grpSpPr>
        <p:sp>
          <p:nvSpPr>
            <p:cNvPr id="22" name="TextBox 22"/>
            <p:cNvSpPr txBox="1"/>
            <p:nvPr/>
          </p:nvSpPr>
          <p:spPr>
            <a:xfrm>
              <a:off x="551536" y="-75343"/>
              <a:ext cx="7710075" cy="48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5"/>
                </a:lnSpc>
              </a:pPr>
              <a:r>
                <a:rPr lang="zh-CN" altLang="en-US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使用</a:t>
              </a:r>
              <a:r>
                <a:rPr lang="en-US" altLang="zh-CN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figma</a:t>
              </a:r>
              <a:r>
                <a:rPr lang="zh-CN" altLang="en-US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进行了</a:t>
              </a:r>
              <a:r>
                <a:rPr lang="en-US" altLang="zh-CN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ui</a:t>
              </a:r>
              <a:r>
                <a:rPr lang="zh-CN" altLang="en-US" sz="280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界面原型的绘制</a:t>
              </a:r>
              <a:endParaRPr lang="zh-CN" altLang="en-US" sz="28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汉仪粗黑简" panose="02010600000101010101" charset="-122"/>
                <a:ea typeface="汉仪粗黑简" panose="02010600000101010101" charset="-122"/>
                <a:cs typeface="汉仪粗黑简" panose="02010600000101010101" charset="-122"/>
              </a:endParaRPr>
            </a:p>
          </p:txBody>
        </p:sp>
        <p:grpSp>
          <p:nvGrpSpPr>
            <p:cNvPr id="23" name="Group 23"/>
            <p:cNvGrpSpPr/>
            <p:nvPr/>
          </p:nvGrpSpPr>
          <p:grpSpPr>
            <a:xfrm rot="0">
              <a:off x="0" y="-17780"/>
              <a:ext cx="385285" cy="403065"/>
              <a:chOff x="0" y="-37509"/>
              <a:chExt cx="812800" cy="85030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080FF">
                      <a:alpha val="100000"/>
                    </a:srgbClr>
                  </a:gs>
                  <a:gs pos="100000">
                    <a:srgbClr val="6FC0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7258" y="-37509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10"/>
                  </a:lnSpc>
                  <a:spcBef>
                    <a:spcPct val="0"/>
                  </a:spcBef>
                </a:pPr>
                <a:endParaRPr sz="2800">
                  <a:latin typeface="汉仪粗黑简" panose="02010600000101010101" charset="-122"/>
                  <a:ea typeface="汉仪粗黑简" panose="02010600000101010101" charset="-122"/>
                </a:endParaRPr>
              </a:p>
            </p:txBody>
          </p:sp>
        </p:grpSp>
      </p:grpSp>
      <p:pic>
        <p:nvPicPr>
          <p:cNvPr id="32" name="图片 31" descr="/private/var/folders/2k/z_7jhbwx18n8cs57qqcq44g80000gn/T/com.kingsoft.wpsoffice.mac/kaimatting/20240316134031/output_aiMatting_20240316134038.pngoutput_aiMatting_202403161340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855" y="1403985"/>
            <a:ext cx="3966845" cy="8086090"/>
          </a:xfrm>
          <a:prstGeom prst="rect">
            <a:avLst/>
          </a:prstGeom>
        </p:spPr>
      </p:pic>
      <p:pic>
        <p:nvPicPr>
          <p:cNvPr id="33" name="图片 32" descr="/private/var/folders/2k/z_7jhbwx18n8cs57qqcq44g80000gn/T/com.kingsoft.wpsoffice.mac/kaimatting/20240316134147/output_aiMatting_20240316134150.pngoutput_aiMatting_202403161341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7850" y="1024255"/>
            <a:ext cx="4373880" cy="8845550"/>
          </a:xfrm>
          <a:prstGeom prst="rect">
            <a:avLst/>
          </a:prstGeom>
        </p:spPr>
      </p:pic>
      <p:sp>
        <p:nvSpPr>
          <p:cNvPr id="35" name="TextBox 25"/>
          <p:cNvSpPr txBox="1"/>
          <p:nvPr/>
        </p:nvSpPr>
        <p:spPr>
          <a:xfrm>
            <a:off x="1177569" y="4800321"/>
            <a:ext cx="234783" cy="261873"/>
          </a:xfrm>
          <a:prstGeom prst="rect">
            <a:avLst/>
          </a:prstGeom>
        </p:spPr>
        <p:txBody>
          <a:bodyPr lIns="50800" tIns="50800" rIns="50800" bIns="50800" rtlCol="0" anchor="ctr"/>
          <a:p>
            <a:pPr marL="0" lvl="0" indent="0" algn="ctr">
              <a:lnSpc>
                <a:spcPts val="2810"/>
              </a:lnSpc>
              <a:spcBef>
                <a:spcPct val="0"/>
              </a:spcBef>
            </a:pPr>
            <a:endParaRPr sz="2800"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36" name="Group 21"/>
          <p:cNvGrpSpPr/>
          <p:nvPr/>
        </p:nvGrpSpPr>
        <p:grpSpPr>
          <a:xfrm rot="0">
            <a:off x="1556878" y="6591029"/>
            <a:ext cx="6207003" cy="365760"/>
            <a:chOff x="0" y="-75343"/>
            <a:chExt cx="8276004" cy="487681"/>
          </a:xfrm>
        </p:grpSpPr>
        <p:sp>
          <p:nvSpPr>
            <p:cNvPr id="37" name="TextBox 22"/>
            <p:cNvSpPr txBox="1"/>
            <p:nvPr/>
          </p:nvSpPr>
          <p:spPr>
            <a:xfrm>
              <a:off x="565929" y="-75343"/>
              <a:ext cx="7710075" cy="48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2855"/>
                </a:lnSpc>
              </a:pPr>
              <a:r>
                <a:rPr lang="zh-CN" altLang="en-US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</a:rPr>
                <a:t>保证了样式的</a:t>
              </a:r>
              <a:r>
                <a:rPr lang="zh-CN" altLang="en-US" sz="280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汉仪粗黑简" panose="02010600000101010101" charset="-122"/>
                  <a:ea typeface="汉仪粗黑简" panose="02010600000101010101" charset="-122"/>
                </a:rPr>
                <a:t>统一</a:t>
              </a:r>
              <a:endParaRPr lang="zh-CN" altLang="en-US" sz="28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  <p:grpSp>
          <p:nvGrpSpPr>
            <p:cNvPr id="38" name="Group 23"/>
            <p:cNvGrpSpPr/>
            <p:nvPr/>
          </p:nvGrpSpPr>
          <p:grpSpPr>
            <a:xfrm rot="0">
              <a:off x="0" y="-17780"/>
              <a:ext cx="385285" cy="403065"/>
              <a:chOff x="0" y="-37509"/>
              <a:chExt cx="812800" cy="850309"/>
            </a:xfrm>
          </p:grpSpPr>
          <p:sp>
            <p:nvSpPr>
              <p:cNvPr id="39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080FF">
                      <a:alpha val="100000"/>
                    </a:srgbClr>
                  </a:gs>
                  <a:gs pos="100000">
                    <a:srgbClr val="6FC0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40" name="TextBox 25"/>
              <p:cNvSpPr txBox="1"/>
              <p:nvPr/>
            </p:nvSpPr>
            <p:spPr>
              <a:xfrm>
                <a:off x="47622" y="-37509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marL="0" lvl="0" indent="0" algn="ctr">
                  <a:lnSpc>
                    <a:spcPts val="2810"/>
                  </a:lnSpc>
                  <a:spcBef>
                    <a:spcPct val="0"/>
                  </a:spcBef>
                </a:pPr>
                <a:endParaRPr sz="2800">
                  <a:latin typeface="汉仪粗黑简" panose="02010600000101010101" charset="-122"/>
                  <a:ea typeface="汉仪粗黑简" panose="02010600000101010101" charset="-122"/>
                </a:endParaRPr>
              </a:p>
            </p:txBody>
          </p:sp>
        </p:grpSp>
      </p:grpSp>
      <p:grpSp>
        <p:nvGrpSpPr>
          <p:cNvPr id="41" name="Group 21"/>
          <p:cNvGrpSpPr/>
          <p:nvPr/>
        </p:nvGrpSpPr>
        <p:grpSpPr>
          <a:xfrm rot="0">
            <a:off x="1540368" y="4606019"/>
            <a:ext cx="6207003" cy="365760"/>
            <a:chOff x="0" y="-75343"/>
            <a:chExt cx="8276004" cy="487681"/>
          </a:xfrm>
        </p:grpSpPr>
        <p:sp>
          <p:nvSpPr>
            <p:cNvPr id="42" name="TextBox 22"/>
            <p:cNvSpPr txBox="1"/>
            <p:nvPr/>
          </p:nvSpPr>
          <p:spPr>
            <a:xfrm>
              <a:off x="565929" y="-75343"/>
              <a:ext cx="7710075" cy="487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2855"/>
                </a:lnSpc>
              </a:pPr>
              <a:r>
                <a:rPr lang="zh-CN" altLang="en-US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使用</a:t>
              </a:r>
              <a:r>
                <a:rPr lang="en-US" altLang="zh-CN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figma</a:t>
              </a:r>
              <a:r>
                <a:rPr lang="zh-CN" altLang="en-US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进行了</a:t>
              </a:r>
              <a:r>
                <a:rPr lang="en-US" altLang="zh-CN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ui</a:t>
              </a:r>
              <a:r>
                <a:rPr lang="zh-CN" altLang="en-US" sz="280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汉仪粗黑简" panose="02010600000101010101" charset="-122"/>
                  <a:ea typeface="汉仪粗黑简" panose="02010600000101010101" charset="-122"/>
                  <a:cs typeface="汉仪粗黑简" panose="02010600000101010101" charset="-122"/>
                </a:rPr>
                <a:t>交互的设计</a:t>
              </a:r>
              <a:endParaRPr lang="zh-CN" altLang="en-US" sz="28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汉仪粗黑简" panose="02010600000101010101" charset="-122"/>
                <a:ea typeface="汉仪粗黑简" panose="02010600000101010101" charset="-122"/>
                <a:cs typeface="汉仪粗黑简" panose="02010600000101010101" charset="-122"/>
              </a:endParaRPr>
            </a:p>
          </p:txBody>
        </p:sp>
        <p:grpSp>
          <p:nvGrpSpPr>
            <p:cNvPr id="43" name="Group 23"/>
            <p:cNvGrpSpPr/>
            <p:nvPr/>
          </p:nvGrpSpPr>
          <p:grpSpPr>
            <a:xfrm rot="0">
              <a:off x="0" y="-17780"/>
              <a:ext cx="385285" cy="403065"/>
              <a:chOff x="0" y="-37509"/>
              <a:chExt cx="812800" cy="850309"/>
            </a:xfrm>
          </p:grpSpPr>
          <p:sp>
            <p:nvSpPr>
              <p:cNvPr id="4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080FF">
                      <a:alpha val="100000"/>
                    </a:srgbClr>
                  </a:gs>
                  <a:gs pos="100000">
                    <a:srgbClr val="6FC0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45" name="TextBox 25"/>
              <p:cNvSpPr txBox="1"/>
              <p:nvPr/>
            </p:nvSpPr>
            <p:spPr>
              <a:xfrm>
                <a:off x="47622" y="-37509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marL="0" lvl="0" indent="0" algn="ctr">
                  <a:lnSpc>
                    <a:spcPts val="2810"/>
                  </a:lnSpc>
                  <a:spcBef>
                    <a:spcPct val="0"/>
                  </a:spcBef>
                </a:pPr>
                <a:endParaRPr sz="2800">
                  <a:latin typeface="汉仪粗黑简" panose="02010600000101010101" charset="-122"/>
                  <a:ea typeface="汉仪粗黑简" panose="02010600000101010101" charset="-122"/>
                </a:endParaRPr>
              </a:p>
            </p:txBody>
          </p:sp>
        </p:grpSp>
      </p:grpSp>
      <p:grpSp>
        <p:nvGrpSpPr>
          <p:cNvPr id="51" name="Group 21"/>
          <p:cNvGrpSpPr/>
          <p:nvPr/>
        </p:nvGrpSpPr>
        <p:grpSpPr>
          <a:xfrm rot="0">
            <a:off x="1616568" y="7353029"/>
            <a:ext cx="6207003" cy="365760"/>
            <a:chOff x="0" y="-75343"/>
            <a:chExt cx="8276004" cy="487681"/>
          </a:xfrm>
        </p:grpSpPr>
        <p:sp>
          <p:nvSpPr>
            <p:cNvPr id="52" name="TextBox 22"/>
            <p:cNvSpPr txBox="1"/>
            <p:nvPr/>
          </p:nvSpPr>
          <p:spPr>
            <a:xfrm>
              <a:off x="565929" y="-75343"/>
              <a:ext cx="7710075" cy="48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2855"/>
                </a:lnSpc>
              </a:pPr>
              <a:r>
                <a:rPr lang="zh-CN" altLang="en-US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</a:rPr>
                <a:t>方便后续开展</a:t>
              </a:r>
              <a:endParaRPr lang="zh-CN" altLang="en-US" sz="2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  <p:grpSp>
          <p:nvGrpSpPr>
            <p:cNvPr id="53" name="Group 23"/>
            <p:cNvGrpSpPr/>
            <p:nvPr/>
          </p:nvGrpSpPr>
          <p:grpSpPr>
            <a:xfrm rot="0">
              <a:off x="0" y="-17780"/>
              <a:ext cx="385285" cy="403065"/>
              <a:chOff x="0" y="-37509"/>
              <a:chExt cx="812800" cy="850309"/>
            </a:xfrm>
          </p:grpSpPr>
          <p:sp>
            <p:nvSpPr>
              <p:cNvPr id="5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080FF">
                      <a:alpha val="100000"/>
                    </a:srgbClr>
                  </a:gs>
                  <a:gs pos="100000">
                    <a:srgbClr val="6FC0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55" name="TextBox 25"/>
              <p:cNvSpPr txBox="1"/>
              <p:nvPr/>
            </p:nvSpPr>
            <p:spPr>
              <a:xfrm>
                <a:off x="47622" y="-37509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marL="0" lvl="0" indent="0" algn="ctr">
                  <a:lnSpc>
                    <a:spcPts val="2810"/>
                  </a:lnSpc>
                  <a:spcBef>
                    <a:spcPct val="0"/>
                  </a:spcBef>
                </a:pPr>
                <a:endParaRPr sz="2800">
                  <a:latin typeface="汉仪粗黑简" panose="02010600000101010101" charset="-122"/>
                  <a:ea typeface="汉仪粗黑简" panose="02010600000101010101" charset="-122"/>
                </a:endParaRPr>
              </a:p>
            </p:txBody>
          </p:sp>
        </p:grpSp>
      </p:grpSp>
      <p:grpSp>
        <p:nvGrpSpPr>
          <p:cNvPr id="61" name="Group 21"/>
          <p:cNvGrpSpPr/>
          <p:nvPr/>
        </p:nvGrpSpPr>
        <p:grpSpPr>
          <a:xfrm rot="0">
            <a:off x="1573388" y="5778229"/>
            <a:ext cx="6207003" cy="365760"/>
            <a:chOff x="0" y="-75343"/>
            <a:chExt cx="8276004" cy="487681"/>
          </a:xfrm>
        </p:grpSpPr>
        <p:sp>
          <p:nvSpPr>
            <p:cNvPr id="62" name="TextBox 22"/>
            <p:cNvSpPr txBox="1"/>
            <p:nvPr/>
          </p:nvSpPr>
          <p:spPr>
            <a:xfrm>
              <a:off x="565929" y="-75343"/>
              <a:ext cx="7710075" cy="48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2855"/>
                </a:lnSpc>
              </a:pPr>
              <a:r>
                <a:rPr lang="zh-CN" altLang="en-US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</a:rPr>
                <a:t>制定了颜色</a:t>
              </a:r>
              <a:r>
                <a:rPr lang="en-US" altLang="zh-CN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</a:rPr>
                <a:t>/</a:t>
              </a:r>
              <a:r>
                <a:rPr lang="zh-CN" altLang="en-US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</a:rPr>
                <a:t>按钮</a:t>
              </a:r>
              <a:r>
                <a:rPr lang="en-US" altLang="zh-CN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</a:rPr>
                <a:t>/</a:t>
              </a:r>
              <a:r>
                <a:rPr lang="zh-CN" altLang="en-US" sz="2800">
                  <a:solidFill>
                    <a:srgbClr val="404040"/>
                  </a:solidFill>
                  <a:latin typeface="汉仪粗黑简" panose="02010600000101010101" charset="-122"/>
                  <a:ea typeface="汉仪粗黑简" panose="02010600000101010101" charset="-122"/>
                </a:rPr>
                <a:t>字体</a:t>
              </a:r>
              <a:r>
                <a:rPr lang="zh-CN" altLang="en-US" sz="280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汉仪粗黑简" panose="02010600000101010101" charset="-122"/>
                  <a:ea typeface="汉仪粗黑简" panose="02010600000101010101" charset="-122"/>
                </a:rPr>
                <a:t>规范</a:t>
              </a:r>
              <a:endParaRPr lang="zh-CN" altLang="en-US" sz="28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  <p:grpSp>
          <p:nvGrpSpPr>
            <p:cNvPr id="63" name="Group 23"/>
            <p:cNvGrpSpPr/>
            <p:nvPr/>
          </p:nvGrpSpPr>
          <p:grpSpPr>
            <a:xfrm rot="0">
              <a:off x="0" y="-17780"/>
              <a:ext cx="385285" cy="403065"/>
              <a:chOff x="0" y="-37509"/>
              <a:chExt cx="812800" cy="850309"/>
            </a:xfrm>
          </p:grpSpPr>
          <p:sp>
            <p:nvSpPr>
              <p:cNvPr id="6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080FF">
                      <a:alpha val="100000"/>
                    </a:srgbClr>
                  </a:gs>
                  <a:gs pos="100000">
                    <a:srgbClr val="6FC0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65" name="TextBox 25"/>
              <p:cNvSpPr txBox="1"/>
              <p:nvPr/>
            </p:nvSpPr>
            <p:spPr>
              <a:xfrm>
                <a:off x="47622" y="-37509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marL="0" lvl="0" indent="0" algn="ctr">
                  <a:lnSpc>
                    <a:spcPts val="2810"/>
                  </a:lnSpc>
                  <a:spcBef>
                    <a:spcPct val="0"/>
                  </a:spcBef>
                </a:pPr>
                <a:endParaRPr sz="2800">
                  <a:latin typeface="汉仪粗黑简" panose="02010600000101010101" charset="-122"/>
                  <a:ea typeface="汉仪粗黑简" panose="02010600000101010101" charset="-122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1061720" y="188404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hlinkClick r:id="rId7" tooltip="" action="ppaction://hlinkfile"/>
              </a:rPr>
              <a:t>figma</a:t>
            </a:r>
            <a:r>
              <a:rPr lang="zh-CN" altLang="en-US">
                <a:hlinkClick r:id="rId7" tooltip="" action="ppaction://hlinkfile"/>
              </a:rPr>
              <a:t>链接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7751">
            <a:off x="13886857" y="5671021"/>
            <a:ext cx="1612415" cy="1612415"/>
          </a:xfrm>
          <a:custGeom>
            <a:avLst/>
            <a:gdLst/>
            <a:ahLst/>
            <a:cxnLst/>
            <a:rect l="l" t="t" r="r" b="b"/>
            <a:pathLst>
              <a:path w="1612415" h="1612415">
                <a:moveTo>
                  <a:pt x="0" y="0"/>
                </a:moveTo>
                <a:lnTo>
                  <a:pt x="1612415" y="0"/>
                </a:lnTo>
                <a:lnTo>
                  <a:pt x="1612415" y="1612415"/>
                </a:lnTo>
                <a:lnTo>
                  <a:pt x="0" y="16124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0242" y="2265965"/>
            <a:ext cx="12093650" cy="5960368"/>
          </a:xfrm>
          <a:custGeom>
            <a:avLst/>
            <a:gdLst/>
            <a:ahLst/>
            <a:cxnLst/>
            <a:rect l="l" t="t" r="r" b="b"/>
            <a:pathLst>
              <a:path w="12093650" h="5960368">
                <a:moveTo>
                  <a:pt x="0" y="0"/>
                </a:moveTo>
                <a:lnTo>
                  <a:pt x="12093649" y="0"/>
                </a:lnTo>
                <a:lnTo>
                  <a:pt x="12093649" y="5960368"/>
                </a:lnTo>
                <a:lnTo>
                  <a:pt x="0" y="5960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393" t="-38027" r="-24825" b="-345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53200" y="4838700"/>
            <a:ext cx="6112510" cy="58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5"/>
              </a:lnSpc>
              <a:spcBef>
                <a:spcPct val="0"/>
              </a:spcBef>
            </a:pPr>
            <a:r>
              <a:rPr lang="zh-CN" altLang="en-US" sz="7200">
                <a:solidFill>
                  <a:schemeClr val="bg1"/>
                </a:solidFill>
                <a:latin typeface="汉仪粗黑简" panose="02010600000101010101" charset="-122"/>
                <a:ea typeface="汉仪粗黑简" panose="02010600000101010101" charset="-122"/>
                <a:sym typeface="+mn-ea"/>
              </a:rPr>
              <a:t>软件价值分析</a:t>
            </a:r>
            <a:endParaRPr lang="zh-CN" altLang="en-US" sz="7200" spc="777">
              <a:solidFill>
                <a:schemeClr val="bg1"/>
              </a:solidFill>
              <a:latin typeface="汉仪粗黑简" panose="02010600000101010101" charset="-122"/>
              <a:ea typeface="汉仪粗黑简" panose="02010600000101010101" charset="-122"/>
              <a:sym typeface="+mn-ea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503605" y="2821120"/>
            <a:ext cx="1486832" cy="1486832"/>
          </a:xfrm>
          <a:custGeom>
            <a:avLst/>
            <a:gdLst/>
            <a:ahLst/>
            <a:cxnLst/>
            <a:rect l="l" t="t" r="r" b="b"/>
            <a:pathLst>
              <a:path w="1486832" h="1486832">
                <a:moveTo>
                  <a:pt x="0" y="0"/>
                </a:moveTo>
                <a:lnTo>
                  <a:pt x="1486832" y="0"/>
                </a:lnTo>
                <a:lnTo>
                  <a:pt x="1486832" y="1486832"/>
                </a:lnTo>
                <a:lnTo>
                  <a:pt x="0" y="148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0522" y="7750065"/>
            <a:ext cx="1363386" cy="1363386"/>
          </a:xfrm>
          <a:custGeom>
            <a:avLst/>
            <a:gdLst/>
            <a:ahLst/>
            <a:cxnLst/>
            <a:rect l="l" t="t" r="r" b="b"/>
            <a:pathLst>
              <a:path w="1363386" h="1363386">
                <a:moveTo>
                  <a:pt x="0" y="0"/>
                </a:moveTo>
                <a:lnTo>
                  <a:pt x="1363386" y="0"/>
                </a:lnTo>
                <a:lnTo>
                  <a:pt x="1363386" y="1363386"/>
                </a:lnTo>
                <a:lnTo>
                  <a:pt x="0" y="136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77805" y="1550706"/>
            <a:ext cx="715260" cy="715260"/>
          </a:xfrm>
          <a:custGeom>
            <a:avLst/>
            <a:gdLst/>
            <a:ahLst/>
            <a:cxnLst/>
            <a:rect l="l" t="t" r="r" b="b"/>
            <a:pathLst>
              <a:path w="715260" h="715260">
                <a:moveTo>
                  <a:pt x="0" y="0"/>
                </a:moveTo>
                <a:lnTo>
                  <a:pt x="715259" y="0"/>
                </a:lnTo>
                <a:lnTo>
                  <a:pt x="715259" y="715259"/>
                </a:lnTo>
                <a:lnTo>
                  <a:pt x="0" y="7152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41582" y="4379186"/>
            <a:ext cx="305607" cy="305607"/>
          </a:xfrm>
          <a:custGeom>
            <a:avLst/>
            <a:gdLst/>
            <a:ahLst/>
            <a:cxnLst/>
            <a:rect l="l" t="t" r="r" b="b"/>
            <a:pathLst>
              <a:path w="305607" h="305607">
                <a:moveTo>
                  <a:pt x="0" y="0"/>
                </a:moveTo>
                <a:lnTo>
                  <a:pt x="305606" y="0"/>
                </a:lnTo>
                <a:lnTo>
                  <a:pt x="305606" y="305606"/>
                </a:lnTo>
                <a:lnTo>
                  <a:pt x="0" y="305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678867" y="5604346"/>
            <a:ext cx="493026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r>
              <a:rPr 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NSD</a:t>
            </a: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课表小助手</a:t>
            </a:r>
            <a:r>
              <a:rPr lang="en-US" altLang="zh-CN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app</a:t>
            </a: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的软件价值</a:t>
            </a: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分析</a:t>
            </a:r>
            <a:endParaRPr lang="zh-CN" altLang="en-US" sz="16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28788" y="495990"/>
            <a:ext cx="0" cy="3603750"/>
          </a:xfrm>
          <a:prstGeom prst="line">
            <a:avLst/>
          </a:prstGeom>
          <a:ln w="19050" cap="flat">
            <a:solidFill>
              <a:srgbClr val="1D7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8666451" y="3178774"/>
            <a:ext cx="110233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D7DFF"/>
                </a:solidFill>
                <a:latin typeface="汉仪粗黑简" panose="02010600000101010101" charset="-122"/>
                <a:ea typeface="汉仪粗黑简" panose="02010600000101010101" charset="-122"/>
              </a:rPr>
              <a:t>02</a:t>
            </a:r>
            <a:endParaRPr lang="en-US" sz="5600">
              <a:solidFill>
                <a:srgbClr val="1D7D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982" y="489964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982" y="958402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9"/>
                </a:lnTo>
                <a:lnTo>
                  <a:pt x="0" y="3125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6982" y="1423361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7045" y="2448560"/>
            <a:ext cx="3390900" cy="3390900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0" y="2855976"/>
                </a:moveTo>
                <a:cubicBezTo>
                  <a:pt x="0" y="1278636"/>
                  <a:pt x="1278636" y="0"/>
                  <a:pt x="2855976" y="0"/>
                </a:cubicBezTo>
                <a:cubicBezTo>
                  <a:pt x="4433316" y="0"/>
                  <a:pt x="5711825" y="1278636"/>
                  <a:pt x="5711825" y="2855976"/>
                </a:cubicBezTo>
                <a:cubicBezTo>
                  <a:pt x="5711825" y="4433316"/>
                  <a:pt x="4433189" y="5711825"/>
                  <a:pt x="2855976" y="5711825"/>
                </a:cubicBezTo>
                <a:cubicBezTo>
                  <a:pt x="1278763" y="5711825"/>
                  <a:pt x="0" y="4433189"/>
                  <a:pt x="0" y="2855976"/>
                </a:cubicBezTo>
                <a:close/>
              </a:path>
            </a:pathLst>
          </a:custGeom>
          <a:blipFill rotWithShape="1">
            <a:blip r:embed="rId3"/>
            <a:stretch>
              <a:fillRect l="-36767" r="-3676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95400" y="680411"/>
            <a:ext cx="291807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目标人群</a:t>
            </a:r>
            <a:endParaRPr lang="zh-CN" altLang="en-US" sz="48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4096731" y="6134261"/>
            <a:ext cx="3390622" cy="3390622"/>
            <a:chOff x="0" y="0"/>
            <a:chExt cx="5711868" cy="5711868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11825" cy="5711825"/>
            </a:xfrm>
            <a:custGeom>
              <a:avLst/>
              <a:gdLst/>
              <a:ahLst/>
              <a:cxnLst/>
              <a:rect l="l" t="t" r="r" b="b"/>
              <a:pathLst>
                <a:path w="5711825" h="5711825">
                  <a:moveTo>
                    <a:pt x="0" y="2855976"/>
                  </a:moveTo>
                  <a:cubicBezTo>
                    <a:pt x="0" y="1278636"/>
                    <a:pt x="1278636" y="0"/>
                    <a:pt x="2855976" y="0"/>
                  </a:cubicBezTo>
                  <a:cubicBezTo>
                    <a:pt x="4433316" y="0"/>
                    <a:pt x="5711825" y="1278636"/>
                    <a:pt x="5711825" y="2855976"/>
                  </a:cubicBezTo>
                  <a:cubicBezTo>
                    <a:pt x="5711825" y="4433316"/>
                    <a:pt x="4433189" y="5711825"/>
                    <a:pt x="2855976" y="5711825"/>
                  </a:cubicBezTo>
                  <a:cubicBezTo>
                    <a:pt x="1278763" y="5711825"/>
                    <a:pt x="0" y="4433189"/>
                    <a:pt x="0" y="2855976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1" name="Group 11"/>
          <p:cNvGrpSpPr/>
          <p:nvPr/>
        </p:nvGrpSpPr>
        <p:grpSpPr>
          <a:xfrm rot="0">
            <a:off x="5181600" y="5900420"/>
            <a:ext cx="9366885" cy="3989070"/>
            <a:chOff x="0" y="0"/>
            <a:chExt cx="1409687" cy="3470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9687" cy="347083"/>
            </a:xfrm>
            <a:custGeom>
              <a:avLst/>
              <a:gdLst/>
              <a:ahLst/>
              <a:cxnLst/>
              <a:rect l="l" t="t" r="r" b="b"/>
              <a:pathLst>
                <a:path w="1409687" h="347083">
                  <a:moveTo>
                    <a:pt x="73768" y="0"/>
                  </a:moveTo>
                  <a:lnTo>
                    <a:pt x="1335919" y="0"/>
                  </a:lnTo>
                  <a:cubicBezTo>
                    <a:pt x="1376660" y="0"/>
                    <a:pt x="1409687" y="33027"/>
                    <a:pt x="1409687" y="73768"/>
                  </a:cubicBezTo>
                  <a:lnTo>
                    <a:pt x="1409687" y="273315"/>
                  </a:lnTo>
                  <a:cubicBezTo>
                    <a:pt x="1409687" y="314056"/>
                    <a:pt x="1376660" y="347083"/>
                    <a:pt x="1335919" y="347083"/>
                  </a:cubicBezTo>
                  <a:lnTo>
                    <a:pt x="73768" y="347083"/>
                  </a:lnTo>
                  <a:cubicBezTo>
                    <a:pt x="54204" y="347083"/>
                    <a:pt x="35440" y="339311"/>
                    <a:pt x="21606" y="325477"/>
                  </a:cubicBezTo>
                  <a:cubicBezTo>
                    <a:pt x="7772" y="311642"/>
                    <a:pt x="0" y="292879"/>
                    <a:pt x="0" y="273315"/>
                  </a:cubicBezTo>
                  <a:lnTo>
                    <a:pt x="0" y="73768"/>
                  </a:lnTo>
                  <a:cubicBezTo>
                    <a:pt x="0" y="54204"/>
                    <a:pt x="7772" y="35440"/>
                    <a:pt x="21606" y="21606"/>
                  </a:cubicBezTo>
                  <a:cubicBezTo>
                    <a:pt x="35440" y="7772"/>
                    <a:pt x="54204" y="0"/>
                    <a:pt x="737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409687" cy="432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3505200" y="2552700"/>
            <a:ext cx="8747760" cy="3058795"/>
          </a:xfrm>
          <a:custGeom>
            <a:avLst/>
            <a:gdLst/>
            <a:ahLst/>
            <a:cxnLst/>
            <a:rect l="l" t="t" r="r" b="b"/>
            <a:pathLst>
              <a:path w="1409687" h="347083">
                <a:moveTo>
                  <a:pt x="73768" y="0"/>
                </a:moveTo>
                <a:lnTo>
                  <a:pt x="1335919" y="0"/>
                </a:lnTo>
                <a:cubicBezTo>
                  <a:pt x="1376660" y="0"/>
                  <a:pt x="1409687" y="33027"/>
                  <a:pt x="1409687" y="73768"/>
                </a:cubicBezTo>
                <a:lnTo>
                  <a:pt x="1409687" y="273315"/>
                </a:lnTo>
                <a:cubicBezTo>
                  <a:pt x="1409687" y="314056"/>
                  <a:pt x="1376660" y="347083"/>
                  <a:pt x="1335919" y="347083"/>
                </a:cubicBezTo>
                <a:lnTo>
                  <a:pt x="73768" y="347083"/>
                </a:lnTo>
                <a:cubicBezTo>
                  <a:pt x="54204" y="347083"/>
                  <a:pt x="35440" y="339311"/>
                  <a:pt x="21606" y="325477"/>
                </a:cubicBezTo>
                <a:cubicBezTo>
                  <a:pt x="7772" y="311642"/>
                  <a:pt x="0" y="292879"/>
                  <a:pt x="0" y="273315"/>
                </a:cubicBezTo>
                <a:lnTo>
                  <a:pt x="0" y="73768"/>
                </a:lnTo>
                <a:cubicBezTo>
                  <a:pt x="0" y="54204"/>
                  <a:pt x="7772" y="35440"/>
                  <a:pt x="21606" y="21606"/>
                </a:cubicBezTo>
                <a:cubicBezTo>
                  <a:pt x="35440" y="7772"/>
                  <a:pt x="54204" y="0"/>
                  <a:pt x="73768" y="0"/>
                </a:cubicBezTo>
                <a:close/>
              </a:path>
            </a:pathLst>
          </a:custGeom>
          <a:gradFill rotWithShape="1">
            <a:gsLst>
              <a:gs pos="0">
                <a:srgbClr val="2080FF">
                  <a:alpha val="100000"/>
                </a:srgbClr>
              </a:gs>
              <a:gs pos="100000">
                <a:srgbClr val="6FC0FF">
                  <a:alpha val="100000"/>
                </a:srgbClr>
              </a:gs>
            </a:gsLst>
            <a:lin ang="0"/>
          </a:gradFill>
        </p:spPr>
      </p:sp>
      <p:sp>
        <p:nvSpPr>
          <p:cNvPr id="17" name="TextBox 17"/>
          <p:cNvSpPr txBox="1"/>
          <p:nvPr/>
        </p:nvSpPr>
        <p:spPr>
          <a:xfrm>
            <a:off x="4038761" y="2990493"/>
            <a:ext cx="4505164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zh-CN" altLang="en-US" sz="3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大学生：</a:t>
            </a:r>
            <a:endParaRPr lang="zh-CN" altLang="en-US" sz="36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4038600" y="3523615"/>
            <a:ext cx="7973060" cy="1661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今天课好多，还有社团会议，好像</a:t>
            </a:r>
            <a:r>
              <a:rPr lang="zh-CN" altLang="en-US" sz="2400">
                <a:solidFill>
                  <a:schemeClr val="tx1"/>
                </a:solidFill>
                <a:latin typeface="汉仪粗黑简" panose="02010600000101010101" charset="-122"/>
                <a:ea typeface="汉仪粗黑简" panose="02010600000101010101" charset="-122"/>
              </a:rPr>
              <a:t>有点冲突</a:t>
            </a:r>
            <a:r>
              <a:rPr lang="zh-CN" alt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，我想要一款可以提醒我</a:t>
            </a:r>
            <a:r>
              <a:rPr lang="zh-CN" altLang="en-US" sz="2400">
                <a:solidFill>
                  <a:schemeClr val="tx1"/>
                </a:solidFill>
                <a:latin typeface="汉仪粗黑简" panose="02010600000101010101" charset="-122"/>
                <a:ea typeface="汉仪粗黑简" panose="02010600000101010101" charset="-122"/>
              </a:rPr>
              <a:t>课程与日程</a:t>
            </a:r>
            <a:r>
              <a:rPr lang="zh-CN" alt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的app。我还想要把</a:t>
            </a:r>
            <a:r>
              <a:rPr lang="zh-CN" altLang="en-US" sz="2400">
                <a:solidFill>
                  <a:schemeClr val="tx1"/>
                </a:solidFill>
                <a:latin typeface="汉仪粗黑简" panose="02010600000101010101" charset="-122"/>
                <a:ea typeface="汉仪粗黑简" panose="02010600000101010101" charset="-122"/>
              </a:rPr>
              <a:t>每门课的笔记</a:t>
            </a:r>
            <a:r>
              <a:rPr lang="zh-CN" alt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添加到课表中，同时可以和同学和老师随时</a:t>
            </a:r>
            <a:r>
              <a:rPr lang="zh-CN" altLang="en-US" sz="2400">
                <a:solidFill>
                  <a:schemeClr val="tx1"/>
                </a:solidFill>
                <a:latin typeface="汉仪粗黑简" panose="02010600000101010101" charset="-122"/>
                <a:ea typeface="汉仪粗黑简" panose="02010600000101010101" charset="-122"/>
              </a:rPr>
              <a:t>交流课程学习经验</a:t>
            </a:r>
            <a:r>
              <a:rPr lang="zh-CN" alt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。</a:t>
            </a:r>
            <a:endParaRPr lang="zh-CN" altLang="en-US" sz="24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5791361" y="6210578"/>
            <a:ext cx="4505164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2855"/>
              </a:lnSpc>
            </a:pPr>
            <a:r>
              <a:rPr lang="zh-CN" altLang="en-US" sz="3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老师：</a:t>
            </a:r>
            <a:endParaRPr lang="zh-CN" altLang="en-US" sz="36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5790565" y="6743700"/>
            <a:ext cx="8330565" cy="276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汉仪粗黑简" panose="02010600000101010101" charset="-122"/>
                <a:ea typeface="汉仪粗黑简" panose="02010600000101010101" charset="-122"/>
              </a:rPr>
              <a:t>我想要了解一下，我这周有几节课，需要周几去给学生上课，周几可以给研究生开组会，周几需要给甲方提出方案，所以我需要一款app可以随时</a:t>
            </a:r>
            <a:r>
              <a:rPr lang="zh-CN" altLang="en-US" sz="2400">
                <a:solidFill>
                  <a:schemeClr val="tx1"/>
                </a:solidFill>
                <a:latin typeface="汉仪粗黑简" panose="02010600000101010101" charset="-122"/>
                <a:ea typeface="汉仪粗黑简" panose="02010600000101010101" charset="-122"/>
              </a:rPr>
              <a:t>提醒我这些事件</a:t>
            </a:r>
            <a:r>
              <a:rPr lang="zh-CN" altLang="en-US" sz="2400">
                <a:solidFill>
                  <a:schemeClr val="bg1"/>
                </a:solidFill>
                <a:latin typeface="汉仪粗黑简" panose="02010600000101010101" charset="-122"/>
                <a:ea typeface="汉仪粗黑简" panose="02010600000101010101" charset="-122"/>
              </a:rPr>
              <a:t>。并且，我想在上课前</a:t>
            </a:r>
            <a:r>
              <a:rPr lang="zh-CN" altLang="en-US" sz="2400">
                <a:solidFill>
                  <a:schemeClr val="tx1"/>
                </a:solidFill>
                <a:latin typeface="汉仪粗黑简" panose="02010600000101010101" charset="-122"/>
                <a:ea typeface="汉仪粗黑简" panose="02010600000101010101" charset="-122"/>
              </a:rPr>
              <a:t>上传我讲课用的ppt</a:t>
            </a:r>
            <a:r>
              <a:rPr lang="zh-CN" altLang="en-US" sz="2400">
                <a:solidFill>
                  <a:schemeClr val="bg1"/>
                </a:solidFill>
                <a:latin typeface="汉仪粗黑简" panose="02010600000101010101" charset="-122"/>
                <a:ea typeface="汉仪粗黑简" panose="02010600000101010101" charset="-122"/>
              </a:rPr>
              <a:t>，同时课后想在</a:t>
            </a:r>
            <a:r>
              <a:rPr lang="zh-CN" altLang="en-US" sz="2400">
                <a:solidFill>
                  <a:schemeClr val="tx1"/>
                </a:solidFill>
                <a:latin typeface="汉仪粗黑简" panose="02010600000101010101" charset="-122"/>
                <a:ea typeface="汉仪粗黑简" panose="02010600000101010101" charset="-122"/>
              </a:rPr>
              <a:t>论坛了解一下学生有什么问题</a:t>
            </a:r>
            <a:r>
              <a:rPr lang="zh-CN" altLang="en-US" sz="2400">
                <a:solidFill>
                  <a:schemeClr val="bg1"/>
                </a:solidFill>
                <a:latin typeface="汉仪粗黑简" panose="02010600000101010101" charset="-122"/>
                <a:ea typeface="汉仪粗黑简" panose="02010600000101010101" charset="-122"/>
              </a:rPr>
              <a:t>，随时交流讨论。</a:t>
            </a:r>
            <a:endParaRPr lang="zh-CN" altLang="en-US" sz="2400">
              <a:solidFill>
                <a:schemeClr val="bg1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28" name="TextBox 17"/>
          <p:cNvSpPr txBox="1"/>
          <p:nvPr/>
        </p:nvSpPr>
        <p:spPr>
          <a:xfrm>
            <a:off x="1295400" y="1680210"/>
            <a:ext cx="979360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2855"/>
              </a:lnSpc>
            </a:pPr>
            <a:r>
              <a:rPr lang="zh-CN" altLang="en-US" sz="36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针对广大师生，尤其是交大师生</a:t>
            </a:r>
            <a:endParaRPr lang="zh-CN" altLang="en-US" sz="3600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982" y="489964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982" y="958402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9"/>
                </a:lnTo>
                <a:lnTo>
                  <a:pt x="0" y="3125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6982" y="1423361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503967" y="4713642"/>
            <a:ext cx="6212505" cy="289637"/>
            <a:chOff x="0" y="0"/>
            <a:chExt cx="1934286" cy="90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4286" cy="90179"/>
            </a:xfrm>
            <a:custGeom>
              <a:avLst/>
              <a:gdLst/>
              <a:ahLst/>
              <a:cxnLst/>
              <a:rect l="l" t="t" r="r" b="b"/>
              <a:pathLst>
                <a:path w="1934286" h="90179">
                  <a:moveTo>
                    <a:pt x="45090" y="0"/>
                  </a:moveTo>
                  <a:lnTo>
                    <a:pt x="1889196" y="0"/>
                  </a:lnTo>
                  <a:cubicBezTo>
                    <a:pt x="1901155" y="0"/>
                    <a:pt x="1912624" y="4751"/>
                    <a:pt x="1921080" y="13206"/>
                  </a:cubicBezTo>
                  <a:cubicBezTo>
                    <a:pt x="1929536" y="21662"/>
                    <a:pt x="1934286" y="33131"/>
                    <a:pt x="1934286" y="45090"/>
                  </a:cubicBezTo>
                  <a:lnTo>
                    <a:pt x="1934286" y="45090"/>
                  </a:lnTo>
                  <a:cubicBezTo>
                    <a:pt x="1934286" y="69992"/>
                    <a:pt x="1914099" y="90179"/>
                    <a:pt x="1889196" y="90179"/>
                  </a:cubicBezTo>
                  <a:lnTo>
                    <a:pt x="45090" y="90179"/>
                  </a:lnTo>
                  <a:cubicBezTo>
                    <a:pt x="20187" y="90179"/>
                    <a:pt x="0" y="69992"/>
                    <a:pt x="0" y="45090"/>
                  </a:cubicBezTo>
                  <a:lnTo>
                    <a:pt x="0" y="45090"/>
                  </a:lnTo>
                  <a:cubicBezTo>
                    <a:pt x="0" y="20187"/>
                    <a:pt x="20187" y="0"/>
                    <a:pt x="4509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934286" cy="175904"/>
            </a:xfrm>
            <a:prstGeom prst="rect">
              <a:avLst/>
            </a:prstGeom>
          </p:spPr>
          <p:txBody>
            <a:bodyPr lIns="42972" tIns="42972" rIns="42972" bIns="42972" rtlCol="0" anchor="ctr"/>
            <a:lstStyle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503680" y="4713605"/>
            <a:ext cx="5988685" cy="289560"/>
            <a:chOff x="0" y="0"/>
            <a:chExt cx="1386742" cy="90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6742" cy="90179"/>
            </a:xfrm>
            <a:custGeom>
              <a:avLst/>
              <a:gdLst/>
              <a:ahLst/>
              <a:cxnLst/>
              <a:rect l="l" t="t" r="r" b="b"/>
              <a:pathLst>
                <a:path w="1386742" h="90179">
                  <a:moveTo>
                    <a:pt x="45090" y="0"/>
                  </a:moveTo>
                  <a:lnTo>
                    <a:pt x="1341652" y="0"/>
                  </a:lnTo>
                  <a:cubicBezTo>
                    <a:pt x="1366554" y="0"/>
                    <a:pt x="1386742" y="20187"/>
                    <a:pt x="1386742" y="45090"/>
                  </a:cubicBezTo>
                  <a:lnTo>
                    <a:pt x="1386742" y="45090"/>
                  </a:lnTo>
                  <a:cubicBezTo>
                    <a:pt x="1386742" y="69992"/>
                    <a:pt x="1366554" y="90179"/>
                    <a:pt x="1341652" y="90179"/>
                  </a:cubicBezTo>
                  <a:lnTo>
                    <a:pt x="45090" y="90179"/>
                  </a:lnTo>
                  <a:cubicBezTo>
                    <a:pt x="20187" y="90179"/>
                    <a:pt x="0" y="69992"/>
                    <a:pt x="0" y="45090"/>
                  </a:cubicBezTo>
                  <a:lnTo>
                    <a:pt x="0" y="45090"/>
                  </a:lnTo>
                  <a:cubicBezTo>
                    <a:pt x="0" y="20187"/>
                    <a:pt x="20187" y="0"/>
                    <a:pt x="450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386742" cy="175904"/>
            </a:xfrm>
            <a:prstGeom prst="rect">
              <a:avLst/>
            </a:prstGeom>
          </p:spPr>
          <p:txBody>
            <a:bodyPr lIns="42972" tIns="42972" rIns="42972" bIns="42972" rtlCol="0" anchor="ctr"/>
            <a:lstStyle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7248414" y="4667541"/>
            <a:ext cx="398348" cy="39834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42972" tIns="42972" rIns="42972" bIns="42972" rtlCol="0" anchor="ctr"/>
            <a:lstStyle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7272020" y="4690110"/>
            <a:ext cx="351155" cy="35052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42972" tIns="42972" rIns="42972" bIns="42972" rtlCol="0" anchor="ctr"/>
            <a:lstStyle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 rot="0">
            <a:off x="8602980" y="4938395"/>
            <a:ext cx="8455025" cy="4895215"/>
            <a:chOff x="0" y="0"/>
            <a:chExt cx="2152017" cy="1018524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152017" cy="1018524"/>
            </a:xfrm>
            <a:custGeom>
              <a:avLst/>
              <a:gdLst/>
              <a:ahLst/>
              <a:cxnLst/>
              <a:rect l="l" t="t" r="r" b="b"/>
              <a:pathLst>
                <a:path w="2152017" h="1018524">
                  <a:moveTo>
                    <a:pt x="48322" y="0"/>
                  </a:moveTo>
                  <a:lnTo>
                    <a:pt x="2103695" y="0"/>
                  </a:lnTo>
                  <a:cubicBezTo>
                    <a:pt x="2130383" y="0"/>
                    <a:pt x="2152017" y="21635"/>
                    <a:pt x="2152017" y="48322"/>
                  </a:cubicBezTo>
                  <a:lnTo>
                    <a:pt x="2152017" y="970202"/>
                  </a:lnTo>
                  <a:cubicBezTo>
                    <a:pt x="2152017" y="983018"/>
                    <a:pt x="2146926" y="995309"/>
                    <a:pt x="2137864" y="1004371"/>
                  </a:cubicBezTo>
                  <a:cubicBezTo>
                    <a:pt x="2128802" y="1013433"/>
                    <a:pt x="2116511" y="1018524"/>
                    <a:pt x="2103695" y="1018524"/>
                  </a:cubicBezTo>
                  <a:lnTo>
                    <a:pt x="48322" y="1018524"/>
                  </a:lnTo>
                  <a:cubicBezTo>
                    <a:pt x="35506" y="1018524"/>
                    <a:pt x="23215" y="1013433"/>
                    <a:pt x="14153" y="1004371"/>
                  </a:cubicBezTo>
                  <a:cubicBezTo>
                    <a:pt x="5091" y="995309"/>
                    <a:pt x="0" y="983018"/>
                    <a:pt x="0" y="970202"/>
                  </a:cubicBezTo>
                  <a:lnTo>
                    <a:pt x="0" y="48322"/>
                  </a:lnTo>
                  <a:cubicBezTo>
                    <a:pt x="0" y="35506"/>
                    <a:pt x="5091" y="23215"/>
                    <a:pt x="14153" y="14153"/>
                  </a:cubicBezTo>
                  <a:cubicBezTo>
                    <a:pt x="23215" y="5091"/>
                    <a:pt x="35506" y="0"/>
                    <a:pt x="483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D7DFF"/>
              </a:solidFill>
              <a:prstDash val="solid"/>
              <a:round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85725"/>
              <a:ext cx="2152017" cy="1104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028700" y="680720"/>
            <a:ext cx="418592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软件价值</a:t>
            </a: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分析</a:t>
            </a:r>
            <a:endParaRPr lang="zh-CN" altLang="en-US" sz="48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503680" y="4344670"/>
            <a:ext cx="556387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485"/>
              </a:lnSpc>
              <a:spcBef>
                <a:spcPct val="0"/>
              </a:spcBef>
            </a:pPr>
            <a:r>
              <a:rPr lang="zh-CN" altLang="en-US" sz="28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将</a:t>
            </a:r>
            <a:r>
              <a:rPr lang="zh-CN" altLang="en-US" sz="28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日程</a:t>
            </a:r>
            <a:r>
              <a:rPr lang="zh-CN" altLang="en-US" sz="28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管理与</a:t>
            </a:r>
            <a:r>
              <a:rPr lang="zh-CN" altLang="en-US" sz="28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课程</a:t>
            </a:r>
            <a:r>
              <a:rPr lang="zh-CN" altLang="en-US" sz="28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管理集成</a:t>
            </a:r>
            <a:endParaRPr lang="zh-CN" altLang="en-US" sz="2800" u="none" strike="noStrike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9192895" y="6285230"/>
            <a:ext cx="7713980" cy="323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将</a:t>
            </a:r>
            <a:r>
              <a:rPr lang="en-US" sz="20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日程管理与课表管理</a:t>
            </a: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集成</a:t>
            </a:r>
            <a:endParaRPr lang="en-US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汉仪粗黑简" panose="02010600000101010101" charset="-122"/>
              <a:ea typeface="汉仪粗黑简" panose="02010600000101010101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课程</a:t>
            </a:r>
            <a:r>
              <a:rPr lang="en-US" sz="20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论坛</a:t>
            </a: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一键可达</a:t>
            </a:r>
            <a:endParaRPr lang="en-US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汉仪粗黑简" panose="02010600000101010101" charset="-122"/>
              <a:ea typeface="汉仪粗黑简" panose="02010600000101010101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课堂</a:t>
            </a:r>
            <a:r>
              <a:rPr lang="en-US" sz="20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笔记</a:t>
            </a: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随记随查</a:t>
            </a:r>
            <a:endParaRPr lang="en-US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汉仪粗黑简" panose="02010600000101010101" charset="-122"/>
              <a:ea typeface="汉仪粗黑简" panose="02010600000101010101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页面</a:t>
            </a:r>
            <a:r>
              <a:rPr lang="en-US" sz="20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个性化</a:t>
            </a: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程度高</a:t>
            </a:r>
            <a:endParaRPr lang="en-US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汉仪粗黑简" panose="02010600000101010101" charset="-122"/>
              <a:ea typeface="汉仪粗黑简" panose="02010600000101010101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课表</a:t>
            </a:r>
            <a:r>
              <a:rPr lang="en-US" sz="20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编辑方便</a:t>
            </a: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（随时增减、支持自然语言识别）</a:t>
            </a:r>
            <a:endParaRPr lang="en-US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汉仪粗黑简" panose="02010600000101010101" charset="-122"/>
              <a:ea typeface="汉仪粗黑简" panose="02010600000101010101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页面</a:t>
            </a:r>
            <a:r>
              <a:rPr lang="en-US" sz="20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清晰、美观</a:t>
            </a: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，使用便捷</a:t>
            </a:r>
            <a:endParaRPr lang="en-US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汉仪粗黑简" panose="02010600000101010101" charset="-122"/>
              <a:ea typeface="汉仪粗黑简" panose="02010600000101010101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应对节假日</a:t>
            </a:r>
            <a:r>
              <a:rPr lang="en-US" sz="20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调休</a:t>
            </a:r>
            <a:r>
              <a:rPr 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有专门的适配功能</a:t>
            </a:r>
            <a:endParaRPr lang="en-US" sz="1700" u="none" strike="noStrike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1514127" y="2248111"/>
            <a:ext cx="6212505" cy="95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0"/>
              </a:lnSpc>
            </a:pPr>
            <a:r>
              <a:rPr lang="en-US" sz="6210">
                <a:solidFill>
                  <a:srgbClr val="1D7DFF"/>
                </a:solidFill>
                <a:latin typeface="汉仪粗黑简" panose="02010600000101010101" charset="-122"/>
                <a:ea typeface="汉仪粗黑简" panose="02010600000101010101" charset="-122"/>
              </a:rPr>
              <a:t>NSD课表小助手</a:t>
            </a:r>
            <a:endParaRPr lang="en-US" sz="6210">
              <a:solidFill>
                <a:srgbClr val="1D7D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101" name="Group 5"/>
          <p:cNvGrpSpPr/>
          <p:nvPr/>
        </p:nvGrpSpPr>
        <p:grpSpPr>
          <a:xfrm rot="0">
            <a:off x="1503967" y="5932842"/>
            <a:ext cx="6212505" cy="289637"/>
            <a:chOff x="0" y="0"/>
            <a:chExt cx="1934286" cy="90179"/>
          </a:xfrm>
        </p:grpSpPr>
        <p:sp>
          <p:nvSpPr>
            <p:cNvPr id="102" name="Freeform 6"/>
            <p:cNvSpPr/>
            <p:nvPr/>
          </p:nvSpPr>
          <p:spPr>
            <a:xfrm>
              <a:off x="0" y="0"/>
              <a:ext cx="1934286" cy="90179"/>
            </a:xfrm>
            <a:custGeom>
              <a:avLst/>
              <a:gdLst/>
              <a:ahLst/>
              <a:cxnLst/>
              <a:rect l="l" t="t" r="r" b="b"/>
              <a:pathLst>
                <a:path w="1934286" h="90179">
                  <a:moveTo>
                    <a:pt x="45090" y="0"/>
                  </a:moveTo>
                  <a:lnTo>
                    <a:pt x="1889196" y="0"/>
                  </a:lnTo>
                  <a:cubicBezTo>
                    <a:pt x="1901155" y="0"/>
                    <a:pt x="1912624" y="4751"/>
                    <a:pt x="1921080" y="13206"/>
                  </a:cubicBezTo>
                  <a:cubicBezTo>
                    <a:pt x="1929536" y="21662"/>
                    <a:pt x="1934286" y="33131"/>
                    <a:pt x="1934286" y="45090"/>
                  </a:cubicBezTo>
                  <a:lnTo>
                    <a:pt x="1934286" y="45090"/>
                  </a:lnTo>
                  <a:cubicBezTo>
                    <a:pt x="1934286" y="69992"/>
                    <a:pt x="1914099" y="90179"/>
                    <a:pt x="1889196" y="90179"/>
                  </a:cubicBezTo>
                  <a:lnTo>
                    <a:pt x="45090" y="90179"/>
                  </a:lnTo>
                  <a:cubicBezTo>
                    <a:pt x="20187" y="90179"/>
                    <a:pt x="0" y="69992"/>
                    <a:pt x="0" y="45090"/>
                  </a:cubicBezTo>
                  <a:lnTo>
                    <a:pt x="0" y="45090"/>
                  </a:lnTo>
                  <a:cubicBezTo>
                    <a:pt x="0" y="20187"/>
                    <a:pt x="20187" y="0"/>
                    <a:pt x="4509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id="103" name="TextBox 7"/>
            <p:cNvSpPr txBox="1"/>
            <p:nvPr/>
          </p:nvSpPr>
          <p:spPr>
            <a:xfrm>
              <a:off x="0" y="-85725"/>
              <a:ext cx="1934286" cy="175904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04" name="Group 8"/>
          <p:cNvGrpSpPr/>
          <p:nvPr/>
        </p:nvGrpSpPr>
        <p:grpSpPr>
          <a:xfrm rot="0">
            <a:off x="1503680" y="5932805"/>
            <a:ext cx="5988685" cy="289560"/>
            <a:chOff x="0" y="0"/>
            <a:chExt cx="1386742" cy="90179"/>
          </a:xfrm>
        </p:grpSpPr>
        <p:sp>
          <p:nvSpPr>
            <p:cNvPr id="105" name="Freeform 9"/>
            <p:cNvSpPr/>
            <p:nvPr/>
          </p:nvSpPr>
          <p:spPr>
            <a:xfrm>
              <a:off x="0" y="0"/>
              <a:ext cx="1386742" cy="90179"/>
            </a:xfrm>
            <a:custGeom>
              <a:avLst/>
              <a:gdLst/>
              <a:ahLst/>
              <a:cxnLst/>
              <a:rect l="l" t="t" r="r" b="b"/>
              <a:pathLst>
                <a:path w="1386742" h="90179">
                  <a:moveTo>
                    <a:pt x="45090" y="0"/>
                  </a:moveTo>
                  <a:lnTo>
                    <a:pt x="1341652" y="0"/>
                  </a:lnTo>
                  <a:cubicBezTo>
                    <a:pt x="1366554" y="0"/>
                    <a:pt x="1386742" y="20187"/>
                    <a:pt x="1386742" y="45090"/>
                  </a:cubicBezTo>
                  <a:lnTo>
                    <a:pt x="1386742" y="45090"/>
                  </a:lnTo>
                  <a:cubicBezTo>
                    <a:pt x="1386742" y="69992"/>
                    <a:pt x="1366554" y="90179"/>
                    <a:pt x="1341652" y="90179"/>
                  </a:cubicBezTo>
                  <a:lnTo>
                    <a:pt x="45090" y="90179"/>
                  </a:lnTo>
                  <a:cubicBezTo>
                    <a:pt x="20187" y="90179"/>
                    <a:pt x="0" y="69992"/>
                    <a:pt x="0" y="45090"/>
                  </a:cubicBezTo>
                  <a:lnTo>
                    <a:pt x="0" y="45090"/>
                  </a:lnTo>
                  <a:cubicBezTo>
                    <a:pt x="0" y="20187"/>
                    <a:pt x="20187" y="0"/>
                    <a:pt x="450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6" name="TextBox 10"/>
            <p:cNvSpPr txBox="1"/>
            <p:nvPr/>
          </p:nvSpPr>
          <p:spPr>
            <a:xfrm>
              <a:off x="0" y="-85725"/>
              <a:ext cx="1386742" cy="175904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07" name="Group 11"/>
          <p:cNvGrpSpPr/>
          <p:nvPr/>
        </p:nvGrpSpPr>
        <p:grpSpPr>
          <a:xfrm rot="0">
            <a:off x="7248414" y="5886741"/>
            <a:ext cx="398348" cy="398348"/>
            <a:chOff x="0" y="0"/>
            <a:chExt cx="812800" cy="812800"/>
          </a:xfrm>
        </p:grpSpPr>
        <p:sp>
          <p:nvSpPr>
            <p:cNvPr id="108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9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10" name="Group 14"/>
          <p:cNvGrpSpPr/>
          <p:nvPr/>
        </p:nvGrpSpPr>
        <p:grpSpPr>
          <a:xfrm rot="0">
            <a:off x="7272020" y="5909310"/>
            <a:ext cx="351155" cy="350520"/>
            <a:chOff x="0" y="0"/>
            <a:chExt cx="812800" cy="812800"/>
          </a:xfrm>
        </p:grpSpPr>
        <p:sp>
          <p:nvSpPr>
            <p:cNvPr id="111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2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113" name="TextBox 66"/>
          <p:cNvSpPr txBox="1"/>
          <p:nvPr/>
        </p:nvSpPr>
        <p:spPr>
          <a:xfrm>
            <a:off x="1503680" y="5563870"/>
            <a:ext cx="556387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2485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  <a:sym typeface="+mn-ea"/>
              </a:rPr>
              <a:t>页面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  <a:sym typeface="+mn-ea"/>
              </a:rPr>
              <a:t>个性化</a:t>
            </a:r>
            <a:r>
              <a:rPr lang="zh-CN" altLang="en-US" sz="28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  <a:sym typeface="+mn-ea"/>
              </a:rPr>
              <a:t>程度高</a:t>
            </a:r>
            <a:endParaRPr lang="zh-CN" altLang="en-US" sz="2800" u="none" strike="noStrike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114" name="Group 5"/>
          <p:cNvGrpSpPr/>
          <p:nvPr/>
        </p:nvGrpSpPr>
        <p:grpSpPr>
          <a:xfrm rot="0">
            <a:off x="1514127" y="7246657"/>
            <a:ext cx="6212505" cy="289637"/>
            <a:chOff x="0" y="0"/>
            <a:chExt cx="1934286" cy="90179"/>
          </a:xfrm>
        </p:grpSpPr>
        <p:sp>
          <p:nvSpPr>
            <p:cNvPr id="115" name="Freeform 6"/>
            <p:cNvSpPr/>
            <p:nvPr/>
          </p:nvSpPr>
          <p:spPr>
            <a:xfrm>
              <a:off x="0" y="0"/>
              <a:ext cx="1934286" cy="90179"/>
            </a:xfrm>
            <a:custGeom>
              <a:avLst/>
              <a:gdLst/>
              <a:ahLst/>
              <a:cxnLst/>
              <a:rect l="l" t="t" r="r" b="b"/>
              <a:pathLst>
                <a:path w="1934286" h="90179">
                  <a:moveTo>
                    <a:pt x="45090" y="0"/>
                  </a:moveTo>
                  <a:lnTo>
                    <a:pt x="1889196" y="0"/>
                  </a:lnTo>
                  <a:cubicBezTo>
                    <a:pt x="1901155" y="0"/>
                    <a:pt x="1912624" y="4751"/>
                    <a:pt x="1921080" y="13206"/>
                  </a:cubicBezTo>
                  <a:cubicBezTo>
                    <a:pt x="1929536" y="21662"/>
                    <a:pt x="1934286" y="33131"/>
                    <a:pt x="1934286" y="45090"/>
                  </a:cubicBezTo>
                  <a:lnTo>
                    <a:pt x="1934286" y="45090"/>
                  </a:lnTo>
                  <a:cubicBezTo>
                    <a:pt x="1934286" y="69992"/>
                    <a:pt x="1914099" y="90179"/>
                    <a:pt x="1889196" y="90179"/>
                  </a:cubicBezTo>
                  <a:lnTo>
                    <a:pt x="45090" y="90179"/>
                  </a:lnTo>
                  <a:cubicBezTo>
                    <a:pt x="20187" y="90179"/>
                    <a:pt x="0" y="69992"/>
                    <a:pt x="0" y="45090"/>
                  </a:cubicBezTo>
                  <a:lnTo>
                    <a:pt x="0" y="45090"/>
                  </a:lnTo>
                  <a:cubicBezTo>
                    <a:pt x="0" y="20187"/>
                    <a:pt x="20187" y="0"/>
                    <a:pt x="4509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id="116" name="TextBox 7"/>
            <p:cNvSpPr txBox="1"/>
            <p:nvPr/>
          </p:nvSpPr>
          <p:spPr>
            <a:xfrm>
              <a:off x="0" y="-85725"/>
              <a:ext cx="1934286" cy="175904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17" name="Group 8"/>
          <p:cNvGrpSpPr/>
          <p:nvPr/>
        </p:nvGrpSpPr>
        <p:grpSpPr>
          <a:xfrm rot="0">
            <a:off x="1513840" y="7246620"/>
            <a:ext cx="5988685" cy="289560"/>
            <a:chOff x="0" y="0"/>
            <a:chExt cx="1386742" cy="90179"/>
          </a:xfrm>
        </p:grpSpPr>
        <p:sp>
          <p:nvSpPr>
            <p:cNvPr id="118" name="Freeform 9"/>
            <p:cNvSpPr/>
            <p:nvPr/>
          </p:nvSpPr>
          <p:spPr>
            <a:xfrm>
              <a:off x="0" y="0"/>
              <a:ext cx="1386742" cy="90179"/>
            </a:xfrm>
            <a:custGeom>
              <a:avLst/>
              <a:gdLst/>
              <a:ahLst/>
              <a:cxnLst/>
              <a:rect l="l" t="t" r="r" b="b"/>
              <a:pathLst>
                <a:path w="1386742" h="90179">
                  <a:moveTo>
                    <a:pt x="45090" y="0"/>
                  </a:moveTo>
                  <a:lnTo>
                    <a:pt x="1341652" y="0"/>
                  </a:lnTo>
                  <a:cubicBezTo>
                    <a:pt x="1366554" y="0"/>
                    <a:pt x="1386742" y="20187"/>
                    <a:pt x="1386742" y="45090"/>
                  </a:cubicBezTo>
                  <a:lnTo>
                    <a:pt x="1386742" y="45090"/>
                  </a:lnTo>
                  <a:cubicBezTo>
                    <a:pt x="1386742" y="69992"/>
                    <a:pt x="1366554" y="90179"/>
                    <a:pt x="1341652" y="90179"/>
                  </a:cubicBezTo>
                  <a:lnTo>
                    <a:pt x="45090" y="90179"/>
                  </a:lnTo>
                  <a:cubicBezTo>
                    <a:pt x="20187" y="90179"/>
                    <a:pt x="0" y="69992"/>
                    <a:pt x="0" y="45090"/>
                  </a:cubicBezTo>
                  <a:lnTo>
                    <a:pt x="0" y="45090"/>
                  </a:lnTo>
                  <a:cubicBezTo>
                    <a:pt x="0" y="20187"/>
                    <a:pt x="20187" y="0"/>
                    <a:pt x="450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9" name="TextBox 10"/>
            <p:cNvSpPr txBox="1"/>
            <p:nvPr/>
          </p:nvSpPr>
          <p:spPr>
            <a:xfrm>
              <a:off x="0" y="-85725"/>
              <a:ext cx="1386742" cy="175904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20" name="Group 11"/>
          <p:cNvGrpSpPr/>
          <p:nvPr/>
        </p:nvGrpSpPr>
        <p:grpSpPr>
          <a:xfrm rot="0">
            <a:off x="7258574" y="7200556"/>
            <a:ext cx="398348" cy="398348"/>
            <a:chOff x="0" y="0"/>
            <a:chExt cx="812800" cy="812800"/>
          </a:xfrm>
        </p:grpSpPr>
        <p:sp>
          <p:nvSpPr>
            <p:cNvPr id="121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2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23" name="Group 14"/>
          <p:cNvGrpSpPr/>
          <p:nvPr/>
        </p:nvGrpSpPr>
        <p:grpSpPr>
          <a:xfrm rot="0">
            <a:off x="7282180" y="7223125"/>
            <a:ext cx="351155" cy="350520"/>
            <a:chOff x="0" y="0"/>
            <a:chExt cx="812800" cy="812800"/>
          </a:xfrm>
        </p:grpSpPr>
        <p:sp>
          <p:nvSpPr>
            <p:cNvPr id="124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5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126" name="TextBox 66"/>
          <p:cNvSpPr txBox="1"/>
          <p:nvPr/>
        </p:nvSpPr>
        <p:spPr>
          <a:xfrm>
            <a:off x="1513840" y="6877685"/>
            <a:ext cx="556387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2485"/>
              </a:lnSpc>
              <a:spcBef>
                <a:spcPct val="0"/>
              </a:spcBef>
            </a:pPr>
            <a:r>
              <a:rPr lang="zh-CN" altLang="en-US" sz="28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应对</a:t>
            </a:r>
            <a:r>
              <a:rPr lang="zh-CN" altLang="en-US" sz="28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节假日调休</a:t>
            </a:r>
            <a:r>
              <a:rPr lang="zh-CN" altLang="en-US" sz="28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有专门的适配功能</a:t>
            </a:r>
            <a:endParaRPr lang="zh-CN" altLang="en-US" sz="2800" u="none" strike="noStrike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127" name="Group 5"/>
          <p:cNvGrpSpPr/>
          <p:nvPr/>
        </p:nvGrpSpPr>
        <p:grpSpPr>
          <a:xfrm rot="0">
            <a:off x="1514127" y="8466492"/>
            <a:ext cx="6212505" cy="289637"/>
            <a:chOff x="0" y="0"/>
            <a:chExt cx="1934286" cy="90179"/>
          </a:xfrm>
        </p:grpSpPr>
        <p:sp>
          <p:nvSpPr>
            <p:cNvPr id="128" name="Freeform 6"/>
            <p:cNvSpPr/>
            <p:nvPr/>
          </p:nvSpPr>
          <p:spPr>
            <a:xfrm>
              <a:off x="0" y="0"/>
              <a:ext cx="1934286" cy="90179"/>
            </a:xfrm>
            <a:custGeom>
              <a:avLst/>
              <a:gdLst/>
              <a:ahLst/>
              <a:cxnLst/>
              <a:rect l="l" t="t" r="r" b="b"/>
              <a:pathLst>
                <a:path w="1934286" h="90179">
                  <a:moveTo>
                    <a:pt x="45090" y="0"/>
                  </a:moveTo>
                  <a:lnTo>
                    <a:pt x="1889196" y="0"/>
                  </a:lnTo>
                  <a:cubicBezTo>
                    <a:pt x="1901155" y="0"/>
                    <a:pt x="1912624" y="4751"/>
                    <a:pt x="1921080" y="13206"/>
                  </a:cubicBezTo>
                  <a:cubicBezTo>
                    <a:pt x="1929536" y="21662"/>
                    <a:pt x="1934286" y="33131"/>
                    <a:pt x="1934286" y="45090"/>
                  </a:cubicBezTo>
                  <a:lnTo>
                    <a:pt x="1934286" y="45090"/>
                  </a:lnTo>
                  <a:cubicBezTo>
                    <a:pt x="1934286" y="69992"/>
                    <a:pt x="1914099" y="90179"/>
                    <a:pt x="1889196" y="90179"/>
                  </a:cubicBezTo>
                  <a:lnTo>
                    <a:pt x="45090" y="90179"/>
                  </a:lnTo>
                  <a:cubicBezTo>
                    <a:pt x="20187" y="90179"/>
                    <a:pt x="0" y="69992"/>
                    <a:pt x="0" y="45090"/>
                  </a:cubicBezTo>
                  <a:lnTo>
                    <a:pt x="0" y="45090"/>
                  </a:lnTo>
                  <a:cubicBezTo>
                    <a:pt x="0" y="20187"/>
                    <a:pt x="20187" y="0"/>
                    <a:pt x="4509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id="129" name="TextBox 7"/>
            <p:cNvSpPr txBox="1"/>
            <p:nvPr/>
          </p:nvSpPr>
          <p:spPr>
            <a:xfrm>
              <a:off x="0" y="-85725"/>
              <a:ext cx="1934286" cy="175904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30" name="Group 8"/>
          <p:cNvGrpSpPr/>
          <p:nvPr/>
        </p:nvGrpSpPr>
        <p:grpSpPr>
          <a:xfrm rot="0">
            <a:off x="1513840" y="8466455"/>
            <a:ext cx="5988685" cy="289560"/>
            <a:chOff x="0" y="0"/>
            <a:chExt cx="1386742" cy="90179"/>
          </a:xfrm>
        </p:grpSpPr>
        <p:sp>
          <p:nvSpPr>
            <p:cNvPr id="131" name="Freeform 9"/>
            <p:cNvSpPr/>
            <p:nvPr/>
          </p:nvSpPr>
          <p:spPr>
            <a:xfrm>
              <a:off x="0" y="0"/>
              <a:ext cx="1386742" cy="90179"/>
            </a:xfrm>
            <a:custGeom>
              <a:avLst/>
              <a:gdLst/>
              <a:ahLst/>
              <a:cxnLst/>
              <a:rect l="l" t="t" r="r" b="b"/>
              <a:pathLst>
                <a:path w="1386742" h="90179">
                  <a:moveTo>
                    <a:pt x="45090" y="0"/>
                  </a:moveTo>
                  <a:lnTo>
                    <a:pt x="1341652" y="0"/>
                  </a:lnTo>
                  <a:cubicBezTo>
                    <a:pt x="1366554" y="0"/>
                    <a:pt x="1386742" y="20187"/>
                    <a:pt x="1386742" y="45090"/>
                  </a:cubicBezTo>
                  <a:lnTo>
                    <a:pt x="1386742" y="45090"/>
                  </a:lnTo>
                  <a:cubicBezTo>
                    <a:pt x="1386742" y="69992"/>
                    <a:pt x="1366554" y="90179"/>
                    <a:pt x="1341652" y="90179"/>
                  </a:cubicBezTo>
                  <a:lnTo>
                    <a:pt x="45090" y="90179"/>
                  </a:lnTo>
                  <a:cubicBezTo>
                    <a:pt x="20187" y="90179"/>
                    <a:pt x="0" y="69992"/>
                    <a:pt x="0" y="45090"/>
                  </a:cubicBezTo>
                  <a:lnTo>
                    <a:pt x="0" y="45090"/>
                  </a:lnTo>
                  <a:cubicBezTo>
                    <a:pt x="0" y="20187"/>
                    <a:pt x="20187" y="0"/>
                    <a:pt x="450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2" name="TextBox 10"/>
            <p:cNvSpPr txBox="1"/>
            <p:nvPr/>
          </p:nvSpPr>
          <p:spPr>
            <a:xfrm>
              <a:off x="0" y="-85725"/>
              <a:ext cx="1386742" cy="175904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33" name="Group 11"/>
          <p:cNvGrpSpPr/>
          <p:nvPr/>
        </p:nvGrpSpPr>
        <p:grpSpPr>
          <a:xfrm rot="0">
            <a:off x="7258574" y="8420391"/>
            <a:ext cx="398348" cy="398348"/>
            <a:chOff x="0" y="0"/>
            <a:chExt cx="812800" cy="812800"/>
          </a:xfrm>
        </p:grpSpPr>
        <p:sp>
          <p:nvSpPr>
            <p:cNvPr id="134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5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36" name="Group 14"/>
          <p:cNvGrpSpPr/>
          <p:nvPr/>
        </p:nvGrpSpPr>
        <p:grpSpPr>
          <a:xfrm rot="0">
            <a:off x="7282180" y="8442960"/>
            <a:ext cx="351155" cy="350520"/>
            <a:chOff x="0" y="0"/>
            <a:chExt cx="812800" cy="812800"/>
          </a:xfrm>
        </p:grpSpPr>
        <p:sp>
          <p:nvSpPr>
            <p:cNvPr id="137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8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42972" tIns="42972" rIns="42972" bIns="42972" rtlCol="0" anchor="ctr"/>
            <a:p>
              <a:pPr algn="ctr">
                <a:lnSpc>
                  <a:spcPts val="3025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139" name="TextBox 66"/>
          <p:cNvSpPr txBox="1"/>
          <p:nvPr/>
        </p:nvSpPr>
        <p:spPr>
          <a:xfrm>
            <a:off x="1513840" y="8097520"/>
            <a:ext cx="556387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2485"/>
              </a:lnSpc>
              <a:spcBef>
                <a:spcPct val="0"/>
              </a:spcBef>
            </a:pPr>
            <a:r>
              <a:rPr lang="zh-CN" altLang="en-US" sz="28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课堂</a:t>
            </a:r>
            <a:r>
              <a:rPr lang="zh-CN" altLang="en-US" sz="28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论坛</a:t>
            </a:r>
            <a:r>
              <a:rPr lang="zh-CN" altLang="en-US" sz="28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与课堂</a:t>
            </a:r>
            <a:r>
              <a:rPr lang="zh-CN" altLang="en-US" sz="28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汉仪粗黑简" panose="02010600000101010101" charset="-122"/>
                <a:ea typeface="汉仪粗黑简" panose="02010600000101010101" charset="-122"/>
              </a:rPr>
              <a:t>笔记</a:t>
            </a:r>
            <a:r>
              <a:rPr lang="zh-CN" altLang="en-US" sz="2800" u="none" strike="noStrike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</a:rPr>
              <a:t>集成</a:t>
            </a:r>
            <a:endParaRPr lang="zh-CN" altLang="en-US" sz="2800" u="none" strike="noStrike">
              <a:solidFill>
                <a:srgbClr val="2080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pic>
        <p:nvPicPr>
          <p:cNvPr id="140" name="图片 139" descr="/private/var/folders/2k/z_7jhbwx18n8cs57qqcq44g80000gn/T/com.kingsoft.wpsoffice.mac/kaimatting/20240316143231/output_aiMatting_20240316143236.pngoutput_aiMatting_202403161432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26770"/>
            <a:ext cx="1899285" cy="3591560"/>
          </a:xfrm>
          <a:prstGeom prst="rect">
            <a:avLst/>
          </a:prstGeom>
        </p:spPr>
      </p:pic>
      <p:pic>
        <p:nvPicPr>
          <p:cNvPr id="141" name="图片 140" descr="/private/var/folders/2k/z_7jhbwx18n8cs57qqcq44g80000gn/T/com.kingsoft.wpsoffice.mac/kaimatting/20240316143654/output_aiMatting_20240316143655.pngoutput_aiMatting_202403161436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632460"/>
            <a:ext cx="2825750" cy="3836670"/>
          </a:xfrm>
          <a:prstGeom prst="rect">
            <a:avLst/>
          </a:prstGeom>
        </p:spPr>
      </p:pic>
      <p:pic>
        <p:nvPicPr>
          <p:cNvPr id="142" name="图片 141" descr="/private/var/folders/2k/z_7jhbwx18n8cs57qqcq44g80000gn/T/com.kingsoft.wpsoffice.mac/kaimatting/20240316143748/output_aiMatting_20240316143752.pngoutput_aiMatting_202403161437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802640"/>
            <a:ext cx="2637790" cy="3660140"/>
          </a:xfrm>
          <a:prstGeom prst="rect">
            <a:avLst/>
          </a:prstGeom>
        </p:spPr>
      </p:pic>
      <p:pic>
        <p:nvPicPr>
          <p:cNvPr id="143" name="图片 142" descr="/private/var/folders/2k/z_7jhbwx18n8cs57qqcq44g80000gn/T/com.kingsoft.wpsoffice.mac/kaimatting/20240316143909/output_aiMatting_20240316143912.pngoutput_aiMatting_202403161439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2800" y="632460"/>
            <a:ext cx="2124075" cy="3902075"/>
          </a:xfrm>
          <a:prstGeom prst="rect">
            <a:avLst/>
          </a:prstGeom>
        </p:spPr>
      </p:pic>
      <p:sp>
        <p:nvSpPr>
          <p:cNvPr id="144" name="文本框 143"/>
          <p:cNvSpPr txBox="1"/>
          <p:nvPr/>
        </p:nvSpPr>
        <p:spPr>
          <a:xfrm>
            <a:off x="8915400" y="5219700"/>
            <a:ext cx="78581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</a:pPr>
            <a:r>
              <a:rPr lang="en-US" sz="2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  <a:sym typeface="+mn-ea"/>
              </a:rPr>
              <a:t>大学生对于一个</a:t>
            </a:r>
            <a:r>
              <a:rPr lang="en-US" sz="2800">
                <a:solidFill>
                  <a:srgbClr val="2080FF"/>
                </a:solidFill>
                <a:latin typeface="汉仪粗黑简" panose="02010600000101010101" charset="-122"/>
                <a:ea typeface="汉仪粗黑简" panose="02010600000101010101" charset="-122"/>
                <a:sym typeface="+mn-ea"/>
              </a:rPr>
              <a:t>集成化好、功能强大、页面美观</a:t>
            </a:r>
            <a:r>
              <a:rPr lang="en-US" sz="2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  <a:sym typeface="+mn-ea"/>
              </a:rPr>
              <a:t>的课表软件的强需求</a:t>
            </a:r>
            <a:endParaRPr lang="en-US" altLang="en-US" sz="28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982" y="489964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982" y="958402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9"/>
                </a:lnTo>
                <a:lnTo>
                  <a:pt x="0" y="3125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6982" y="1423361"/>
            <a:ext cx="312559" cy="312559"/>
          </a:xfrm>
          <a:custGeom>
            <a:avLst/>
            <a:gdLst/>
            <a:ahLst/>
            <a:cxnLst/>
            <a:rect l="l" t="t" r="r" b="b"/>
            <a:pathLst>
              <a:path w="312559" h="312559">
                <a:moveTo>
                  <a:pt x="0" y="0"/>
                </a:moveTo>
                <a:lnTo>
                  <a:pt x="312559" y="0"/>
                </a:lnTo>
                <a:lnTo>
                  <a:pt x="312559" y="312558"/>
                </a:lnTo>
                <a:lnTo>
                  <a:pt x="0" y="3125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3650">
            <a:off x="0" y="4855222"/>
            <a:ext cx="18288000" cy="2060362"/>
          </a:xfrm>
          <a:custGeom>
            <a:avLst/>
            <a:gdLst/>
            <a:ahLst/>
            <a:cxnLst/>
            <a:rect l="l" t="t" r="r" b="b"/>
            <a:pathLst>
              <a:path w="18288000" h="2060362">
                <a:moveTo>
                  <a:pt x="0" y="0"/>
                </a:moveTo>
                <a:lnTo>
                  <a:pt x="18288000" y="0"/>
                </a:lnTo>
                <a:lnTo>
                  <a:pt x="18288000" y="2060362"/>
                </a:lnTo>
                <a:lnTo>
                  <a:pt x="0" y="206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2239181" y="6186587"/>
            <a:ext cx="497113" cy="49711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664004" y="6820100"/>
            <a:ext cx="3647467" cy="2090126"/>
            <a:chOff x="0" y="0"/>
            <a:chExt cx="960650" cy="5504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0650" cy="550486"/>
            </a:xfrm>
            <a:custGeom>
              <a:avLst/>
              <a:gdLst/>
              <a:ahLst/>
              <a:cxnLst/>
              <a:rect l="l" t="t" r="r" b="b"/>
              <a:pathLst>
                <a:path w="960650" h="550486">
                  <a:moveTo>
                    <a:pt x="99760" y="0"/>
                  </a:moveTo>
                  <a:lnTo>
                    <a:pt x="860890" y="0"/>
                  </a:lnTo>
                  <a:cubicBezTo>
                    <a:pt x="915986" y="0"/>
                    <a:pt x="960650" y="44664"/>
                    <a:pt x="960650" y="99760"/>
                  </a:cubicBezTo>
                  <a:lnTo>
                    <a:pt x="960650" y="450726"/>
                  </a:lnTo>
                  <a:cubicBezTo>
                    <a:pt x="960650" y="505822"/>
                    <a:pt x="915986" y="550486"/>
                    <a:pt x="860890" y="550486"/>
                  </a:cubicBezTo>
                  <a:lnTo>
                    <a:pt x="99760" y="550486"/>
                  </a:lnTo>
                  <a:cubicBezTo>
                    <a:pt x="44664" y="550486"/>
                    <a:pt x="0" y="505822"/>
                    <a:pt x="0" y="450726"/>
                  </a:cubicBezTo>
                  <a:lnTo>
                    <a:pt x="0" y="99760"/>
                  </a:lnTo>
                  <a:cubicBezTo>
                    <a:pt x="0" y="44664"/>
                    <a:pt x="44664" y="0"/>
                    <a:pt x="997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9000"/>
                  </a:srgbClr>
                </a:gs>
                <a:gs pos="100000">
                  <a:srgbClr val="FFFFFF">
                    <a:alpha val="59000"/>
                  </a:srgbClr>
                </a:gs>
              </a:gsLst>
              <a:lin ang="0"/>
            </a:gradFill>
            <a:ln w="28575" cap="rnd">
              <a:solidFill>
                <a:srgbClr val="D2EC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960650" cy="626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298306" y="6245712"/>
            <a:ext cx="378863" cy="37886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43000" y="723900"/>
            <a:ext cx="619379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zh-CN" altLang="en-US" sz="48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产品目标</a:t>
            </a:r>
            <a:endParaRPr lang="zh-CN" altLang="en-US" sz="48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76684" y="7084770"/>
            <a:ext cx="174627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登录</a:t>
            </a:r>
            <a:r>
              <a:rPr lang="zh-CN" altLang="en-US" sz="3200" u="none" strike="noStrike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方式</a:t>
            </a:r>
            <a:endParaRPr lang="zh-CN" altLang="en-US" sz="3200" u="none" strike="noStrike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6887" y="7730997"/>
            <a:ext cx="2858211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zh-CN" altLang="en-US" sz="24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校外用户</a:t>
            </a:r>
            <a:r>
              <a:rPr lang="en-US" sz="24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账户登录</a:t>
            </a:r>
            <a:endParaRPr lang="en-US" sz="24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4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校内</a:t>
            </a:r>
            <a:r>
              <a:rPr lang="en-US" sz="24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甲亢登录方式</a:t>
            </a:r>
            <a:endParaRPr lang="en-US" sz="24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7987142" y="6531468"/>
            <a:ext cx="497113" cy="49711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8046267" y="6590593"/>
            <a:ext cx="378863" cy="37886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3879030" y="6571543"/>
            <a:ext cx="497113" cy="49711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13938156" y="6630668"/>
            <a:ext cx="378863" cy="37886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6412230" y="7122795"/>
            <a:ext cx="4343400" cy="2573655"/>
            <a:chOff x="0" y="0"/>
            <a:chExt cx="960650" cy="55048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60650" cy="550486"/>
            </a:xfrm>
            <a:custGeom>
              <a:avLst/>
              <a:gdLst/>
              <a:ahLst/>
              <a:cxnLst/>
              <a:rect l="l" t="t" r="r" b="b"/>
              <a:pathLst>
                <a:path w="960650" h="550486">
                  <a:moveTo>
                    <a:pt x="99760" y="0"/>
                  </a:moveTo>
                  <a:lnTo>
                    <a:pt x="860890" y="0"/>
                  </a:lnTo>
                  <a:cubicBezTo>
                    <a:pt x="915986" y="0"/>
                    <a:pt x="960650" y="44664"/>
                    <a:pt x="960650" y="99760"/>
                  </a:cubicBezTo>
                  <a:lnTo>
                    <a:pt x="960650" y="450726"/>
                  </a:lnTo>
                  <a:cubicBezTo>
                    <a:pt x="960650" y="505822"/>
                    <a:pt x="915986" y="550486"/>
                    <a:pt x="860890" y="550486"/>
                  </a:cubicBezTo>
                  <a:lnTo>
                    <a:pt x="99760" y="550486"/>
                  </a:lnTo>
                  <a:cubicBezTo>
                    <a:pt x="44664" y="550486"/>
                    <a:pt x="0" y="505822"/>
                    <a:pt x="0" y="450726"/>
                  </a:cubicBezTo>
                  <a:lnTo>
                    <a:pt x="0" y="99760"/>
                  </a:lnTo>
                  <a:cubicBezTo>
                    <a:pt x="0" y="44664"/>
                    <a:pt x="44664" y="0"/>
                    <a:pt x="997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D2ECFF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960650" cy="626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10"/>
                </a:lnSpc>
                <a:spcBef>
                  <a:spcPct val="0"/>
                </a:spcBef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772625" y="7474025"/>
            <a:ext cx="174627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2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事件处理</a:t>
            </a:r>
            <a:endParaRPr lang="en-US" sz="32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705600" y="8039100"/>
            <a:ext cx="3796030" cy="1329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增删改课程和日程，编辑其重要信息，支持用户手动或者通过自然语言处理技术。</a:t>
            </a:r>
            <a:endParaRPr lang="en-US" sz="24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36" name="Group 36"/>
          <p:cNvGrpSpPr/>
          <p:nvPr/>
        </p:nvGrpSpPr>
        <p:grpSpPr>
          <a:xfrm rot="0">
            <a:off x="12303853" y="7196749"/>
            <a:ext cx="3647467" cy="2090126"/>
            <a:chOff x="0" y="0"/>
            <a:chExt cx="960650" cy="55048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60650" cy="550486"/>
            </a:xfrm>
            <a:custGeom>
              <a:avLst/>
              <a:gdLst/>
              <a:ahLst/>
              <a:cxnLst/>
              <a:rect l="l" t="t" r="r" b="b"/>
              <a:pathLst>
                <a:path w="960650" h="550486">
                  <a:moveTo>
                    <a:pt x="99760" y="0"/>
                  </a:moveTo>
                  <a:lnTo>
                    <a:pt x="860890" y="0"/>
                  </a:lnTo>
                  <a:cubicBezTo>
                    <a:pt x="915986" y="0"/>
                    <a:pt x="960650" y="44664"/>
                    <a:pt x="960650" y="99760"/>
                  </a:cubicBezTo>
                  <a:lnTo>
                    <a:pt x="960650" y="450726"/>
                  </a:lnTo>
                  <a:cubicBezTo>
                    <a:pt x="960650" y="505822"/>
                    <a:pt x="915986" y="550486"/>
                    <a:pt x="860890" y="550486"/>
                  </a:cubicBezTo>
                  <a:lnTo>
                    <a:pt x="99760" y="550486"/>
                  </a:lnTo>
                  <a:cubicBezTo>
                    <a:pt x="44664" y="550486"/>
                    <a:pt x="0" y="505822"/>
                    <a:pt x="0" y="450726"/>
                  </a:cubicBezTo>
                  <a:lnTo>
                    <a:pt x="0" y="99760"/>
                  </a:lnTo>
                  <a:cubicBezTo>
                    <a:pt x="0" y="44664"/>
                    <a:pt x="44664" y="0"/>
                    <a:pt x="997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9000"/>
                  </a:srgbClr>
                </a:gs>
                <a:gs pos="100000">
                  <a:srgbClr val="FFFFFF">
                    <a:alpha val="59000"/>
                  </a:srgbClr>
                </a:gs>
              </a:gsLst>
              <a:lin ang="0"/>
            </a:gradFill>
            <a:ln w="28575" cap="rnd">
              <a:solidFill>
                <a:srgbClr val="D2ECFF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960650" cy="626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3397814" y="7474119"/>
            <a:ext cx="174627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u="none" strike="noStrike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功能延展</a:t>
            </a:r>
            <a:endParaRPr lang="en-US" sz="2800" u="none" strike="noStrike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698482" y="7953341"/>
            <a:ext cx="2858211" cy="106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404040"/>
                </a:solidFill>
                <a:latin typeface="汉仪粗黑简" panose="02010600000101010101" charset="-122"/>
                <a:ea typeface="汉仪粗黑简" panose="02010600000101010101" charset="-122"/>
              </a:rPr>
              <a:t>演示文稿是一种实用的工具，可以是演示，演讲，报告等。大部分时间。</a:t>
            </a:r>
            <a:endParaRPr lang="en-US" sz="1700">
              <a:solidFill>
                <a:srgbClr val="40404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4999221" y="4698806"/>
            <a:ext cx="497113" cy="497113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 rot="0">
            <a:off x="5058346" y="4757931"/>
            <a:ext cx="378863" cy="378863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 rot="0">
            <a:off x="11236115" y="4756583"/>
            <a:ext cx="497113" cy="497113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 rot="0">
            <a:off x="11295240" y="4815708"/>
            <a:ext cx="378863" cy="378863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 rot="0">
            <a:off x="3424044" y="2471473"/>
            <a:ext cx="3647467" cy="2090126"/>
            <a:chOff x="0" y="0"/>
            <a:chExt cx="960650" cy="55048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960650" cy="550486"/>
            </a:xfrm>
            <a:custGeom>
              <a:avLst/>
              <a:gdLst/>
              <a:ahLst/>
              <a:cxnLst/>
              <a:rect l="l" t="t" r="r" b="b"/>
              <a:pathLst>
                <a:path w="960650" h="550486">
                  <a:moveTo>
                    <a:pt x="99760" y="0"/>
                  </a:moveTo>
                  <a:lnTo>
                    <a:pt x="860890" y="0"/>
                  </a:lnTo>
                  <a:cubicBezTo>
                    <a:pt x="915986" y="0"/>
                    <a:pt x="960650" y="44664"/>
                    <a:pt x="960650" y="99760"/>
                  </a:cubicBezTo>
                  <a:lnTo>
                    <a:pt x="960650" y="450726"/>
                  </a:lnTo>
                  <a:cubicBezTo>
                    <a:pt x="960650" y="505822"/>
                    <a:pt x="915986" y="550486"/>
                    <a:pt x="860890" y="550486"/>
                  </a:cubicBezTo>
                  <a:lnTo>
                    <a:pt x="99760" y="550486"/>
                  </a:lnTo>
                  <a:cubicBezTo>
                    <a:pt x="44664" y="550486"/>
                    <a:pt x="0" y="505822"/>
                    <a:pt x="0" y="450726"/>
                  </a:cubicBezTo>
                  <a:lnTo>
                    <a:pt x="0" y="99760"/>
                  </a:lnTo>
                  <a:cubicBezTo>
                    <a:pt x="0" y="44664"/>
                    <a:pt x="44664" y="0"/>
                    <a:pt x="997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D2ECFF"/>
              </a:solidFill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76200"/>
              <a:ext cx="960650" cy="626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10"/>
                </a:lnSpc>
                <a:spcBef>
                  <a:spcPct val="0"/>
                </a:spcBef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4518004" y="2748843"/>
            <a:ext cx="174627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2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课表导入</a:t>
            </a:r>
            <a:endParaRPr lang="en-US" sz="32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818672" y="3390625"/>
            <a:ext cx="2858211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提供从</a:t>
            </a:r>
            <a:r>
              <a:rPr lang="zh-CN" alt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学校平台</a:t>
            </a:r>
            <a:r>
              <a:rPr 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导入课程表</a:t>
            </a:r>
            <a:r>
              <a:rPr lang="zh-CN" alt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的</a:t>
            </a:r>
            <a:r>
              <a:rPr lang="zh-CN" alt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功能</a:t>
            </a:r>
            <a:endParaRPr lang="zh-CN" altLang="en-US" sz="24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grpSp>
        <p:nvGrpSpPr>
          <p:cNvPr id="58" name="Group 58"/>
          <p:cNvGrpSpPr/>
          <p:nvPr/>
        </p:nvGrpSpPr>
        <p:grpSpPr>
          <a:xfrm rot="0">
            <a:off x="9660890" y="1924685"/>
            <a:ext cx="4392930" cy="2704465"/>
            <a:chOff x="0" y="0"/>
            <a:chExt cx="960650" cy="550486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960650" cy="550486"/>
            </a:xfrm>
            <a:custGeom>
              <a:avLst/>
              <a:gdLst/>
              <a:ahLst/>
              <a:cxnLst/>
              <a:rect l="l" t="t" r="r" b="b"/>
              <a:pathLst>
                <a:path w="960650" h="550486">
                  <a:moveTo>
                    <a:pt x="99760" y="0"/>
                  </a:moveTo>
                  <a:lnTo>
                    <a:pt x="860890" y="0"/>
                  </a:lnTo>
                  <a:cubicBezTo>
                    <a:pt x="915986" y="0"/>
                    <a:pt x="960650" y="44664"/>
                    <a:pt x="960650" y="99760"/>
                  </a:cubicBezTo>
                  <a:lnTo>
                    <a:pt x="960650" y="450726"/>
                  </a:lnTo>
                  <a:cubicBezTo>
                    <a:pt x="960650" y="505822"/>
                    <a:pt x="915986" y="550486"/>
                    <a:pt x="860890" y="550486"/>
                  </a:cubicBezTo>
                  <a:lnTo>
                    <a:pt x="99760" y="550486"/>
                  </a:lnTo>
                  <a:cubicBezTo>
                    <a:pt x="44664" y="550486"/>
                    <a:pt x="0" y="505822"/>
                    <a:pt x="0" y="450726"/>
                  </a:cubicBezTo>
                  <a:lnTo>
                    <a:pt x="0" y="99760"/>
                  </a:lnTo>
                  <a:cubicBezTo>
                    <a:pt x="0" y="44664"/>
                    <a:pt x="44664" y="0"/>
                    <a:pt x="997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080FF">
                    <a:alpha val="100000"/>
                  </a:srgbClr>
                </a:gs>
                <a:gs pos="100000">
                  <a:srgbClr val="6FC0FF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D2ECFF"/>
              </a:solidFill>
              <a:prstDash val="solid"/>
              <a:round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76200"/>
              <a:ext cx="960650" cy="626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0784205" y="2171700"/>
            <a:ext cx="2146935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2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个性化设置</a:t>
            </a:r>
            <a:endParaRPr lang="en-US" sz="32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0111105" y="2705100"/>
            <a:ext cx="3492500" cy="1772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满足“日”与“月”视图，用上滑和点击日切换，左右滑动切换日，个性化设置每张工作表。</a:t>
            </a:r>
            <a:endParaRPr lang="en-US" sz="24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7751">
            <a:off x="13886857" y="5671021"/>
            <a:ext cx="1612415" cy="1612415"/>
          </a:xfrm>
          <a:custGeom>
            <a:avLst/>
            <a:gdLst/>
            <a:ahLst/>
            <a:cxnLst/>
            <a:rect l="l" t="t" r="r" b="b"/>
            <a:pathLst>
              <a:path w="1612415" h="1612415">
                <a:moveTo>
                  <a:pt x="0" y="0"/>
                </a:moveTo>
                <a:lnTo>
                  <a:pt x="1612415" y="0"/>
                </a:lnTo>
                <a:lnTo>
                  <a:pt x="1612415" y="1612415"/>
                </a:lnTo>
                <a:lnTo>
                  <a:pt x="0" y="16124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0242" y="2265965"/>
            <a:ext cx="12093650" cy="5960368"/>
          </a:xfrm>
          <a:custGeom>
            <a:avLst/>
            <a:gdLst/>
            <a:ahLst/>
            <a:cxnLst/>
            <a:rect l="l" t="t" r="r" b="b"/>
            <a:pathLst>
              <a:path w="12093650" h="5960368">
                <a:moveTo>
                  <a:pt x="0" y="0"/>
                </a:moveTo>
                <a:lnTo>
                  <a:pt x="12093649" y="0"/>
                </a:lnTo>
                <a:lnTo>
                  <a:pt x="12093649" y="5960368"/>
                </a:lnTo>
                <a:lnTo>
                  <a:pt x="0" y="5960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393" t="-38027" r="-24825" b="-345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71565" y="4413885"/>
            <a:ext cx="6466205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zh-CN" altLang="en-US" sz="7200" spc="777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软件功能</a:t>
            </a:r>
            <a:r>
              <a:rPr lang="zh-CN" altLang="en-US" sz="7200" spc="777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特性</a:t>
            </a:r>
            <a:endParaRPr lang="zh-CN" altLang="en-US" sz="7200" spc="777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8775" y="4307952"/>
            <a:ext cx="219075" cy="310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40"/>
              </a:lnSpc>
              <a:spcBef>
                <a:spcPct val="0"/>
              </a:spcBef>
            </a:pPr>
            <a:r>
              <a:rPr lang="en-US" sz="1450" spc="259">
                <a:solidFill>
                  <a:srgbClr val="1D7DFF"/>
                </a:solidFill>
                <a:latin typeface="汉仪粗黑简" panose="02010600000101010101" charset="-122"/>
                <a:ea typeface="汉仪粗黑简" panose="02010600000101010101" charset="-122"/>
              </a:rPr>
              <a:t>PROJECT PRESENTATION</a:t>
            </a:r>
            <a:endParaRPr lang="en-US" sz="1450" spc="259">
              <a:solidFill>
                <a:srgbClr val="1D7D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503605" y="2821120"/>
            <a:ext cx="1486832" cy="1486832"/>
          </a:xfrm>
          <a:custGeom>
            <a:avLst/>
            <a:gdLst/>
            <a:ahLst/>
            <a:cxnLst/>
            <a:rect l="l" t="t" r="r" b="b"/>
            <a:pathLst>
              <a:path w="1486832" h="1486832">
                <a:moveTo>
                  <a:pt x="0" y="0"/>
                </a:moveTo>
                <a:lnTo>
                  <a:pt x="1486832" y="0"/>
                </a:lnTo>
                <a:lnTo>
                  <a:pt x="1486832" y="1486832"/>
                </a:lnTo>
                <a:lnTo>
                  <a:pt x="0" y="148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0522" y="7750065"/>
            <a:ext cx="1363386" cy="1363386"/>
          </a:xfrm>
          <a:custGeom>
            <a:avLst/>
            <a:gdLst/>
            <a:ahLst/>
            <a:cxnLst/>
            <a:rect l="l" t="t" r="r" b="b"/>
            <a:pathLst>
              <a:path w="1363386" h="1363386">
                <a:moveTo>
                  <a:pt x="0" y="0"/>
                </a:moveTo>
                <a:lnTo>
                  <a:pt x="1363386" y="0"/>
                </a:lnTo>
                <a:lnTo>
                  <a:pt x="1363386" y="1363386"/>
                </a:lnTo>
                <a:lnTo>
                  <a:pt x="0" y="136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77805" y="1550706"/>
            <a:ext cx="715260" cy="715260"/>
          </a:xfrm>
          <a:custGeom>
            <a:avLst/>
            <a:gdLst/>
            <a:ahLst/>
            <a:cxnLst/>
            <a:rect l="l" t="t" r="r" b="b"/>
            <a:pathLst>
              <a:path w="715260" h="715260">
                <a:moveTo>
                  <a:pt x="0" y="0"/>
                </a:moveTo>
                <a:lnTo>
                  <a:pt x="715259" y="0"/>
                </a:lnTo>
                <a:lnTo>
                  <a:pt x="715259" y="715259"/>
                </a:lnTo>
                <a:lnTo>
                  <a:pt x="0" y="7152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41582" y="4379186"/>
            <a:ext cx="305607" cy="305607"/>
          </a:xfrm>
          <a:custGeom>
            <a:avLst/>
            <a:gdLst/>
            <a:ahLst/>
            <a:cxnLst/>
            <a:rect l="l" t="t" r="r" b="b"/>
            <a:pathLst>
              <a:path w="305607" h="305607">
                <a:moveTo>
                  <a:pt x="0" y="0"/>
                </a:moveTo>
                <a:lnTo>
                  <a:pt x="305606" y="0"/>
                </a:lnTo>
                <a:lnTo>
                  <a:pt x="305606" y="305606"/>
                </a:lnTo>
                <a:lnTo>
                  <a:pt x="0" y="305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678867" y="5604346"/>
            <a:ext cx="493026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r>
              <a:rPr 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NSD</a:t>
            </a: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课表小助手</a:t>
            </a:r>
            <a:r>
              <a:rPr lang="en-US" altLang="zh-CN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app</a:t>
            </a: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的功能特性与</a:t>
            </a:r>
            <a:r>
              <a:rPr lang="zh-CN" altLang="en-US" sz="1600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优点分析</a:t>
            </a:r>
            <a:endParaRPr lang="zh-CN" altLang="en-US" sz="1600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28788" y="495990"/>
            <a:ext cx="0" cy="3603750"/>
          </a:xfrm>
          <a:prstGeom prst="line">
            <a:avLst/>
          </a:prstGeom>
          <a:ln w="19050" cap="flat">
            <a:solidFill>
              <a:srgbClr val="1D7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8666451" y="3178774"/>
            <a:ext cx="110233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D7DFF"/>
                </a:solidFill>
                <a:latin typeface="汉仪粗黑简" panose="02010600000101010101" charset="-122"/>
                <a:ea typeface="汉仪粗黑简" panose="02010600000101010101" charset="-122"/>
              </a:rPr>
              <a:t>03</a:t>
            </a:r>
            <a:endParaRPr lang="en-US" sz="5600">
              <a:solidFill>
                <a:srgbClr val="1D7D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</Words>
  <Application>WPS 演示</Application>
  <PresentationFormat>On-screen Show (4:3)</PresentationFormat>
  <Paragraphs>163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42" baseType="lpstr">
      <vt:lpstr>Arial</vt:lpstr>
      <vt:lpstr>宋体</vt:lpstr>
      <vt:lpstr>Wingdings</vt:lpstr>
      <vt:lpstr>汉仪粗黑简</vt:lpstr>
      <vt:lpstr>思源黑体 2 Bold</vt:lpstr>
      <vt:lpstr>汉仪中黑KW</vt:lpstr>
      <vt:lpstr>思源黑体 2</vt:lpstr>
      <vt:lpstr>Anantason Medium</vt:lpstr>
      <vt:lpstr>Anantason SemiExpanded Bold</vt:lpstr>
      <vt:lpstr>思源黑体 1 Bold</vt:lpstr>
      <vt:lpstr>Anantason</vt:lpstr>
      <vt:lpstr>Anantason Bold</vt:lpstr>
      <vt:lpstr>Thonburi</vt:lpstr>
      <vt:lpstr>思源黑体 1</vt:lpstr>
      <vt:lpstr>Calibri</vt:lpstr>
      <vt:lpstr>Helvetica Neue</vt:lpstr>
      <vt:lpstr>微软雅黑</vt:lpstr>
      <vt:lpstr>宋体</vt:lpstr>
      <vt:lpstr>Arial Unicode MS</vt:lpstr>
      <vt:lpstr>汉仪书宋二KW</vt:lpstr>
      <vt:lpstr>Anantason</vt:lpstr>
      <vt:lpstr>Anantason Bold</vt:lpstr>
      <vt:lpstr>Anantason Medium</vt:lpstr>
      <vt:lpstr>Anantason SemiExpanded Bold</vt:lpstr>
      <vt:lpstr>思源黑体 1 Bold</vt:lpstr>
      <vt:lpstr>思源黑体 2 Bold</vt:lpstr>
      <vt:lpstr>苹方-简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蓝色简约毛玻璃风工作总结PPT演示文稿</dc:title>
  <dc:creator/>
  <cp:lastModifiedBy>丁牧云</cp:lastModifiedBy>
  <cp:revision>8</cp:revision>
  <dcterms:created xsi:type="dcterms:W3CDTF">2024-03-16T08:02:12Z</dcterms:created>
  <dcterms:modified xsi:type="dcterms:W3CDTF">2024-03-16T08:02:12Z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C4D3EA2E52DF60350352F565428CB0E4_43</vt:lpwstr>
  </property>
  <property fmtid="{D5CDD505-2E9C-101B-9397-08002B2CF9AE}" pid="3" name="KSOProductBuildVer">
    <vt:lpwstr>2052-5.5.1.7991</vt:lpwstr>
  </property>
</Properties>
</file>